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40"/>
  </p:notesMasterIdLst>
  <p:sldIdLst>
    <p:sldId id="300" r:id="rId5"/>
    <p:sldId id="319" r:id="rId6"/>
    <p:sldId id="321" r:id="rId7"/>
    <p:sldId id="323" r:id="rId8"/>
    <p:sldId id="325" r:id="rId9"/>
    <p:sldId id="327" r:id="rId10"/>
    <p:sldId id="258" r:id="rId11"/>
    <p:sldId id="260" r:id="rId12"/>
    <p:sldId id="262" r:id="rId13"/>
    <p:sldId id="263" r:id="rId14"/>
    <p:sldId id="264" r:id="rId15"/>
    <p:sldId id="266" r:id="rId16"/>
    <p:sldId id="267" r:id="rId17"/>
    <p:sldId id="268" r:id="rId18"/>
    <p:sldId id="269" r:id="rId19"/>
    <p:sldId id="270" r:id="rId20"/>
    <p:sldId id="302" r:id="rId21"/>
    <p:sldId id="303" r:id="rId22"/>
    <p:sldId id="304" r:id="rId23"/>
    <p:sldId id="306" r:id="rId24"/>
    <p:sldId id="307" r:id="rId25"/>
    <p:sldId id="308" r:id="rId26"/>
    <p:sldId id="309" r:id="rId27"/>
    <p:sldId id="311" r:id="rId28"/>
    <p:sldId id="312" r:id="rId29"/>
    <p:sldId id="313" r:id="rId30"/>
    <p:sldId id="277" r:id="rId31"/>
    <p:sldId id="280" r:id="rId32"/>
    <p:sldId id="291" r:id="rId33"/>
    <p:sldId id="292" r:id="rId34"/>
    <p:sldId id="294" r:id="rId35"/>
    <p:sldId id="316" r:id="rId36"/>
    <p:sldId id="315" r:id="rId37"/>
    <p:sldId id="297"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660"/>
  </p:normalViewPr>
  <p:slideViewPr>
    <p:cSldViewPr snapToGrid="0">
      <p:cViewPr>
        <p:scale>
          <a:sx n="76" d="100"/>
          <a:sy n="76" d="100"/>
        </p:scale>
        <p:origin x="-127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51BCF8-89D9-4FBC-BF03-22060AF5FC98}" type="datetimeFigureOut">
              <a:rPr lang="ar-EG" smtClean="0"/>
              <a:t>28/01/1439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2C6214-7F9A-411F-829B-C3475103839F}" type="slidenum">
              <a:rPr lang="ar-EG" smtClean="0"/>
              <a:t>‹#›</a:t>
            </a:fld>
            <a:endParaRPr lang="ar-EG"/>
          </a:p>
        </p:txBody>
      </p:sp>
    </p:spTree>
    <p:extLst>
      <p:ext uri="{BB962C8B-B14F-4D97-AF65-F5344CB8AC3E}">
        <p14:creationId xmlns:p14="http://schemas.microsoft.com/office/powerpoint/2010/main" val="7677955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07C016D0-4FB7-4611-943D-651553B7A565}" type="slidenum">
              <a:rPr lang="en-US" altLang="ar-EG">
                <a:solidFill>
                  <a:prstClr val="black"/>
                </a:solidFill>
              </a:rPr>
              <a:pPr/>
              <a:t>17</a:t>
            </a:fld>
            <a:endParaRPr lang="en-US" altLang="ar-EG">
              <a:solidFill>
                <a:prstClr val="black"/>
              </a:solidFill>
            </a:endParaRPr>
          </a:p>
        </p:txBody>
      </p:sp>
      <p:sp>
        <p:nvSpPr>
          <p:cNvPr id="31746" name="Rectangle 8"/>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57" tIns="41728" rIns="83457" bIns="41728" anchor="b"/>
          <a:lstStyle>
            <a:lvl1pPr defTabSz="835025">
              <a:defRPr>
                <a:solidFill>
                  <a:schemeClr val="tx1"/>
                </a:solidFill>
                <a:latin typeface="Arial" pitchFamily="34" charset="0"/>
                <a:cs typeface="Arial" pitchFamily="34" charset="0"/>
              </a:defRPr>
            </a:lvl1pPr>
            <a:lvl2pPr marL="703263" indent="-271463" defTabSz="835025">
              <a:defRPr>
                <a:solidFill>
                  <a:schemeClr val="tx1"/>
                </a:solidFill>
                <a:latin typeface="Arial" pitchFamily="34" charset="0"/>
                <a:cs typeface="Arial" pitchFamily="34" charset="0"/>
              </a:defRPr>
            </a:lvl2pPr>
            <a:lvl3pPr marL="1081088" indent="-215900" defTabSz="835025">
              <a:defRPr>
                <a:solidFill>
                  <a:schemeClr val="tx1"/>
                </a:solidFill>
                <a:latin typeface="Arial" pitchFamily="34" charset="0"/>
                <a:cs typeface="Arial" pitchFamily="34" charset="0"/>
              </a:defRPr>
            </a:lvl3pPr>
            <a:lvl4pPr marL="1512888" indent="-215900" defTabSz="835025">
              <a:defRPr>
                <a:solidFill>
                  <a:schemeClr val="tx1"/>
                </a:solidFill>
                <a:latin typeface="Arial" pitchFamily="34" charset="0"/>
                <a:cs typeface="Arial" pitchFamily="34" charset="0"/>
              </a:defRPr>
            </a:lvl4pPr>
            <a:lvl5pPr marL="1946275" indent="-215900" defTabSz="835025">
              <a:defRPr>
                <a:solidFill>
                  <a:schemeClr val="tx1"/>
                </a:solidFill>
                <a:latin typeface="Arial" pitchFamily="34" charset="0"/>
                <a:cs typeface="Arial" pitchFamily="34" charset="0"/>
              </a:defRPr>
            </a:lvl5pPr>
            <a:lvl6pPr marL="2403475" indent="-215900" algn="l" defTabSz="835025" rtl="0" fontAlgn="base">
              <a:spcBef>
                <a:spcPct val="0"/>
              </a:spcBef>
              <a:spcAft>
                <a:spcPct val="0"/>
              </a:spcAft>
              <a:defRPr>
                <a:solidFill>
                  <a:schemeClr val="tx1"/>
                </a:solidFill>
                <a:latin typeface="Arial" pitchFamily="34" charset="0"/>
                <a:cs typeface="Arial" pitchFamily="34" charset="0"/>
              </a:defRPr>
            </a:lvl6pPr>
            <a:lvl7pPr marL="2860675" indent="-215900" algn="l" defTabSz="835025" rtl="0" fontAlgn="base">
              <a:spcBef>
                <a:spcPct val="0"/>
              </a:spcBef>
              <a:spcAft>
                <a:spcPct val="0"/>
              </a:spcAft>
              <a:defRPr>
                <a:solidFill>
                  <a:schemeClr val="tx1"/>
                </a:solidFill>
                <a:latin typeface="Arial" pitchFamily="34" charset="0"/>
                <a:cs typeface="Arial" pitchFamily="34" charset="0"/>
              </a:defRPr>
            </a:lvl7pPr>
            <a:lvl8pPr marL="3317875" indent="-215900" algn="l" defTabSz="835025" rtl="0" fontAlgn="base">
              <a:spcBef>
                <a:spcPct val="0"/>
              </a:spcBef>
              <a:spcAft>
                <a:spcPct val="0"/>
              </a:spcAft>
              <a:defRPr>
                <a:solidFill>
                  <a:schemeClr val="tx1"/>
                </a:solidFill>
                <a:latin typeface="Arial" pitchFamily="34" charset="0"/>
                <a:cs typeface="Arial" pitchFamily="34" charset="0"/>
              </a:defRPr>
            </a:lvl8pPr>
            <a:lvl9pPr marL="3775075" indent="-215900" algn="l" defTabSz="835025" rtl="0" fontAlgn="base">
              <a:spcBef>
                <a:spcPct val="0"/>
              </a:spcBef>
              <a:spcAft>
                <a:spcPct val="0"/>
              </a:spcAft>
              <a:defRPr>
                <a:solidFill>
                  <a:schemeClr val="tx1"/>
                </a:solidFill>
                <a:latin typeface="Arial" pitchFamily="34" charset="0"/>
                <a:cs typeface="Arial" pitchFamily="34" charset="0"/>
              </a:defRPr>
            </a:lvl9pPr>
          </a:lstStyle>
          <a:p>
            <a:pPr algn="r" eaLnBrk="0" fontAlgn="base" hangingPunct="0">
              <a:spcBef>
                <a:spcPct val="0"/>
              </a:spcBef>
              <a:spcAft>
                <a:spcPct val="0"/>
              </a:spcAft>
            </a:pPr>
            <a:fld id="{690C07D9-8B3D-4361-9074-F92581C8C66A}" type="slidenum">
              <a:rPr lang="en-GB" altLang="ar-EG" sz="1100" smtClean="0">
                <a:solidFill>
                  <a:prstClr val="black"/>
                </a:solidFill>
              </a:rPr>
              <a:pPr algn="r" eaLnBrk="0" fontAlgn="base" hangingPunct="0">
                <a:spcBef>
                  <a:spcPct val="0"/>
                </a:spcBef>
                <a:spcAft>
                  <a:spcPct val="0"/>
                </a:spcAft>
              </a:pPr>
              <a:t>17</a:t>
            </a:fld>
            <a:endParaRPr lang="en-GB" altLang="ar-EG" sz="1100" smtClean="0">
              <a:solidFill>
                <a:prstClr val="black"/>
              </a:solidFill>
            </a:endParaRPr>
          </a:p>
        </p:txBody>
      </p:sp>
      <p:sp>
        <p:nvSpPr>
          <p:cNvPr id="31747" name="Rectangle 2"/>
          <p:cNvSpPr>
            <a:spLocks noGrp="1" noRot="1" noChangeAspect="1" noChangeArrowheads="1" noTextEdit="1"/>
          </p:cNvSpPr>
          <p:nvPr>
            <p:ph type="sldImg"/>
          </p:nvPr>
        </p:nvSpPr>
        <p:spPr>
          <a:xfrm>
            <a:off x="1146175" y="687388"/>
            <a:ext cx="4567238" cy="3425825"/>
          </a:xfrm>
          <a:ln/>
        </p:spPr>
      </p:sp>
      <p:sp>
        <p:nvSpPr>
          <p:cNvPr id="31748" name="Rectangle 3"/>
          <p:cNvSpPr>
            <a:spLocks noGrp="1" noChangeArrowheads="1"/>
          </p:cNvSpPr>
          <p:nvPr>
            <p:ph type="body" idx="1"/>
          </p:nvPr>
        </p:nvSpPr>
        <p:spPr>
          <a:xfrm>
            <a:off x="925513" y="4340225"/>
            <a:ext cx="5006975" cy="44608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5" rIns="83448" bIns="41725"/>
          <a:lstStyle/>
          <a:p>
            <a:pPr>
              <a:lnSpc>
                <a:spcPct val="90000"/>
              </a:lnSpc>
            </a:pPr>
            <a:r>
              <a:rPr lang="de-CH" altLang="ar-EG" b="1"/>
              <a:t>Key points:</a:t>
            </a:r>
          </a:p>
          <a:p>
            <a:pPr>
              <a:lnSpc>
                <a:spcPct val="90000"/>
              </a:lnSpc>
              <a:buFontTx/>
              <a:buChar char="•"/>
            </a:pPr>
            <a:r>
              <a:rPr lang="en-US" altLang="ar-EG"/>
              <a:t>During the 3-year study, complete correction of anemia did not affect the likelihood of a first cardiovascular event.</a:t>
            </a:r>
          </a:p>
          <a:p>
            <a:pPr>
              <a:lnSpc>
                <a:spcPct val="90000"/>
              </a:lnSpc>
              <a:buFontTx/>
              <a:buChar char="•"/>
            </a:pPr>
            <a:r>
              <a:rPr lang="en-US" altLang="ar-EG"/>
              <a:t>Left ventricular mass index remained stable.</a:t>
            </a:r>
          </a:p>
          <a:p>
            <a:pPr>
              <a:lnSpc>
                <a:spcPct val="90000"/>
              </a:lnSpc>
              <a:buFontTx/>
              <a:buChar char="•"/>
            </a:pPr>
            <a:r>
              <a:rPr lang="en-US" altLang="ar-EG"/>
              <a:t>In patients with chronic kidney disease, early complete correction of anemia does not reduce the risk of cardiovascular events. </a:t>
            </a:r>
            <a:endParaRPr lang="en-GB" altLang="ar-EG"/>
          </a:p>
          <a:p>
            <a:pPr>
              <a:lnSpc>
                <a:spcPct val="90000"/>
              </a:lnSpc>
            </a:pPr>
            <a:endParaRPr lang="en-US" altLang="ar-EG"/>
          </a:p>
          <a:p>
            <a:pPr>
              <a:lnSpc>
                <a:spcPct val="90000"/>
              </a:lnSpc>
            </a:pPr>
            <a:r>
              <a:rPr lang="de-CH" altLang="ar-EG" b="1"/>
              <a:t>Limitations CREATE:</a:t>
            </a:r>
          </a:p>
          <a:p>
            <a:pPr>
              <a:lnSpc>
                <a:spcPct val="90000"/>
              </a:lnSpc>
              <a:buFontTx/>
              <a:buChar char="•"/>
            </a:pPr>
            <a:r>
              <a:rPr lang="en-US" altLang="ar-EG"/>
              <a:t>Start dialysis not standardized</a:t>
            </a:r>
          </a:p>
          <a:p>
            <a:pPr>
              <a:lnSpc>
                <a:spcPct val="90000"/>
              </a:lnSpc>
              <a:buFontTx/>
              <a:buChar char="•"/>
            </a:pPr>
            <a:r>
              <a:rPr lang="en-US" altLang="ar-EG"/>
              <a:t>Annual event rate much lower that expected</a:t>
            </a:r>
          </a:p>
          <a:p>
            <a:pPr>
              <a:lnSpc>
                <a:spcPct val="90000"/>
              </a:lnSpc>
            </a:pPr>
            <a:endParaRPr lang="en-GB" altLang="ar-EG"/>
          </a:p>
          <a:p>
            <a:pPr>
              <a:lnSpc>
                <a:spcPct val="90000"/>
              </a:lnSpc>
            </a:pPr>
            <a:r>
              <a:rPr lang="en-GB" altLang="ar-EG" b="1"/>
              <a:t>Abstract:</a:t>
            </a:r>
          </a:p>
          <a:p>
            <a:pPr>
              <a:lnSpc>
                <a:spcPct val="90000"/>
              </a:lnSpc>
            </a:pPr>
            <a:r>
              <a:rPr lang="en-US" altLang="ar-EG" i="1"/>
              <a:t>BACKGROUND: Whether correction of anemia in patients with stage 3 or 4 chronic kidney disease improves cardiovascular outcomes is not established. </a:t>
            </a:r>
          </a:p>
          <a:p>
            <a:pPr>
              <a:lnSpc>
                <a:spcPct val="90000"/>
              </a:lnSpc>
            </a:pPr>
            <a:r>
              <a:rPr lang="en-US" altLang="ar-EG" i="1"/>
              <a:t>METHODS: We randomly assigned 603 patients with an estimated glomerular filtration rate (GFR) of 15.0 to 35.0 ml per minute per 1.73 m2 of body-surface area and mild-to-moderate anemia (hemoglobin level, 11.0 to 12.5 g per deciliter) to a target hemoglobin value in the normal range (13.0 to 15.0 g per deciliter, group 1) or the subnormal range (10.5 to 11.5 g per deciliter, group 2). Subcutaneous erythropoietin (epoetin beta) was initiated at randomization (group 1) or only after the hemoglobin level fell below 10.5 g per deciliter (group 2). The primary end point was a composite of eight cardiovascular events; secondary end points included left ventricular mass index, quality-of-life scores, and the progression of chronic kidney disease.</a:t>
            </a:r>
          </a:p>
          <a:p>
            <a:pPr>
              <a:lnSpc>
                <a:spcPct val="90000"/>
              </a:lnSpc>
            </a:pPr>
            <a:r>
              <a:rPr lang="en-US" altLang="ar-EG" i="1"/>
              <a:t>RESULTS: During the 3-year study, complete correction of anemia did not affect the likelihood of a first cardiovascular event (58 events in group 1 vs. 47 events in group 2; hazard ratio, 0.78; 95% confidence interval, 0.53 to 1.14; P=0.20). Left ventricular mass index remained stable in both groups. The mean estimated GFR was 24.9 ml per minute in group 1 and 24.2 ml per minute in group 2 at baseline and decreased by 3.6 and 3.1 ml per minute per year, respectively (P=0.40). Dialysis was required in more patients in group 1 than in group 2 (127 vs. 111, P=0.03). General health and physical function improved significantly (P=0.003 and P&lt;0.001, respectively, in group 1, as compared with group 2). There was no significant difference in the combined incidence of adverse events between the two groups, but hypertensive episodes and headaches were more prevalent in group 1. </a:t>
            </a:r>
          </a:p>
          <a:p>
            <a:pPr>
              <a:lnSpc>
                <a:spcPct val="90000"/>
              </a:lnSpc>
            </a:pPr>
            <a:r>
              <a:rPr lang="en-US" altLang="ar-EG" i="1"/>
              <a:t>CONCLUSIONS: In patients with chronic kidney disease, early complete correction of anemia does not reduce the risk of cardiovascular events. </a:t>
            </a:r>
            <a:endParaRPr lang="en-GB" altLang="ar-EG" i="1"/>
          </a:p>
        </p:txBody>
      </p:sp>
      <p:sp>
        <p:nvSpPr>
          <p:cNvPr id="31749" name="Rectangle 7"/>
          <p:cNvSpPr txBox="1">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5" rIns="83448" bIns="41725" anchor="b"/>
          <a:lstStyle>
            <a:lvl1pPr defTabSz="835025">
              <a:defRPr>
                <a:solidFill>
                  <a:schemeClr val="tx1"/>
                </a:solidFill>
                <a:latin typeface="Arial" pitchFamily="34" charset="0"/>
                <a:cs typeface="Arial" pitchFamily="34" charset="0"/>
              </a:defRPr>
            </a:lvl1pPr>
            <a:lvl2pPr marL="703263" indent="-271463" defTabSz="835025">
              <a:defRPr>
                <a:solidFill>
                  <a:schemeClr val="tx1"/>
                </a:solidFill>
                <a:latin typeface="Arial" pitchFamily="34" charset="0"/>
                <a:cs typeface="Arial" pitchFamily="34" charset="0"/>
              </a:defRPr>
            </a:lvl2pPr>
            <a:lvl3pPr marL="1081088" indent="-215900" defTabSz="835025">
              <a:defRPr>
                <a:solidFill>
                  <a:schemeClr val="tx1"/>
                </a:solidFill>
                <a:latin typeface="Arial" pitchFamily="34" charset="0"/>
                <a:cs typeface="Arial" pitchFamily="34" charset="0"/>
              </a:defRPr>
            </a:lvl3pPr>
            <a:lvl4pPr marL="1512888" indent="-215900" defTabSz="835025">
              <a:defRPr>
                <a:solidFill>
                  <a:schemeClr val="tx1"/>
                </a:solidFill>
                <a:latin typeface="Arial" pitchFamily="34" charset="0"/>
                <a:cs typeface="Arial" pitchFamily="34" charset="0"/>
              </a:defRPr>
            </a:lvl4pPr>
            <a:lvl5pPr marL="1946275" indent="-215900" defTabSz="835025">
              <a:defRPr>
                <a:solidFill>
                  <a:schemeClr val="tx1"/>
                </a:solidFill>
                <a:latin typeface="Arial" pitchFamily="34" charset="0"/>
                <a:cs typeface="Arial" pitchFamily="34" charset="0"/>
              </a:defRPr>
            </a:lvl5pPr>
            <a:lvl6pPr marL="2403475" indent="-215900" algn="l" defTabSz="835025" rtl="0" fontAlgn="base">
              <a:spcBef>
                <a:spcPct val="0"/>
              </a:spcBef>
              <a:spcAft>
                <a:spcPct val="0"/>
              </a:spcAft>
              <a:defRPr>
                <a:solidFill>
                  <a:schemeClr val="tx1"/>
                </a:solidFill>
                <a:latin typeface="Arial" pitchFamily="34" charset="0"/>
                <a:cs typeface="Arial" pitchFamily="34" charset="0"/>
              </a:defRPr>
            </a:lvl6pPr>
            <a:lvl7pPr marL="2860675" indent="-215900" algn="l" defTabSz="835025" rtl="0" fontAlgn="base">
              <a:spcBef>
                <a:spcPct val="0"/>
              </a:spcBef>
              <a:spcAft>
                <a:spcPct val="0"/>
              </a:spcAft>
              <a:defRPr>
                <a:solidFill>
                  <a:schemeClr val="tx1"/>
                </a:solidFill>
                <a:latin typeface="Arial" pitchFamily="34" charset="0"/>
                <a:cs typeface="Arial" pitchFamily="34" charset="0"/>
              </a:defRPr>
            </a:lvl7pPr>
            <a:lvl8pPr marL="3317875" indent="-215900" algn="l" defTabSz="835025" rtl="0" fontAlgn="base">
              <a:spcBef>
                <a:spcPct val="0"/>
              </a:spcBef>
              <a:spcAft>
                <a:spcPct val="0"/>
              </a:spcAft>
              <a:defRPr>
                <a:solidFill>
                  <a:schemeClr val="tx1"/>
                </a:solidFill>
                <a:latin typeface="Arial" pitchFamily="34" charset="0"/>
                <a:cs typeface="Arial" pitchFamily="34" charset="0"/>
              </a:defRPr>
            </a:lvl8pPr>
            <a:lvl9pPr marL="3775075" indent="-215900" algn="l" defTabSz="835025"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fld id="{AF43F881-58BC-4B65-8E7D-D98F9CF75A75}" type="slidenum">
              <a:rPr lang="de-CH" altLang="ar-EG" sz="1100" smtClean="0">
                <a:solidFill>
                  <a:prstClr val="black"/>
                </a:solidFill>
              </a:rPr>
              <a:pPr algn="r" fontAlgn="base">
                <a:spcBef>
                  <a:spcPct val="0"/>
                </a:spcBef>
                <a:spcAft>
                  <a:spcPct val="0"/>
                </a:spcAft>
              </a:pPr>
              <a:t>17</a:t>
            </a:fld>
            <a:endParaRPr lang="de-CH" altLang="ar-EG" sz="11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03A25CA-F535-4CB1-962C-3516B51BA001}" type="slidenum">
              <a:rPr lang="en-US" altLang="ar-EG">
                <a:solidFill>
                  <a:prstClr val="black"/>
                </a:solidFill>
              </a:rPr>
              <a:pPr/>
              <a:t>18</a:t>
            </a:fld>
            <a:endParaRPr lang="en-US" altLang="ar-EG">
              <a:solidFill>
                <a:prstClr val="black"/>
              </a:solidFill>
            </a:endParaRPr>
          </a:p>
        </p:txBody>
      </p:sp>
      <p:sp>
        <p:nvSpPr>
          <p:cNvPr id="33794" name="Rectangle 8"/>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57" tIns="41728" rIns="83457" bIns="41728" anchor="b"/>
          <a:lstStyle>
            <a:lvl1pPr defTabSz="835025">
              <a:defRPr>
                <a:solidFill>
                  <a:schemeClr val="tx1"/>
                </a:solidFill>
                <a:latin typeface="Arial" pitchFamily="34" charset="0"/>
                <a:cs typeface="Arial" pitchFamily="34" charset="0"/>
              </a:defRPr>
            </a:lvl1pPr>
            <a:lvl2pPr marL="703263" indent="-271463" defTabSz="835025">
              <a:defRPr>
                <a:solidFill>
                  <a:schemeClr val="tx1"/>
                </a:solidFill>
                <a:latin typeface="Arial" pitchFamily="34" charset="0"/>
                <a:cs typeface="Arial" pitchFamily="34" charset="0"/>
              </a:defRPr>
            </a:lvl2pPr>
            <a:lvl3pPr marL="1081088" indent="-215900" defTabSz="835025">
              <a:defRPr>
                <a:solidFill>
                  <a:schemeClr val="tx1"/>
                </a:solidFill>
                <a:latin typeface="Arial" pitchFamily="34" charset="0"/>
                <a:cs typeface="Arial" pitchFamily="34" charset="0"/>
              </a:defRPr>
            </a:lvl3pPr>
            <a:lvl4pPr marL="1512888" indent="-215900" defTabSz="835025">
              <a:defRPr>
                <a:solidFill>
                  <a:schemeClr val="tx1"/>
                </a:solidFill>
                <a:latin typeface="Arial" pitchFamily="34" charset="0"/>
                <a:cs typeface="Arial" pitchFamily="34" charset="0"/>
              </a:defRPr>
            </a:lvl4pPr>
            <a:lvl5pPr marL="1946275" indent="-215900" defTabSz="835025">
              <a:defRPr>
                <a:solidFill>
                  <a:schemeClr val="tx1"/>
                </a:solidFill>
                <a:latin typeface="Arial" pitchFamily="34" charset="0"/>
                <a:cs typeface="Arial" pitchFamily="34" charset="0"/>
              </a:defRPr>
            </a:lvl5pPr>
            <a:lvl6pPr marL="2403475" indent="-215900" algn="l" defTabSz="835025" rtl="0" fontAlgn="base">
              <a:spcBef>
                <a:spcPct val="0"/>
              </a:spcBef>
              <a:spcAft>
                <a:spcPct val="0"/>
              </a:spcAft>
              <a:defRPr>
                <a:solidFill>
                  <a:schemeClr val="tx1"/>
                </a:solidFill>
                <a:latin typeface="Arial" pitchFamily="34" charset="0"/>
                <a:cs typeface="Arial" pitchFamily="34" charset="0"/>
              </a:defRPr>
            </a:lvl6pPr>
            <a:lvl7pPr marL="2860675" indent="-215900" algn="l" defTabSz="835025" rtl="0" fontAlgn="base">
              <a:spcBef>
                <a:spcPct val="0"/>
              </a:spcBef>
              <a:spcAft>
                <a:spcPct val="0"/>
              </a:spcAft>
              <a:defRPr>
                <a:solidFill>
                  <a:schemeClr val="tx1"/>
                </a:solidFill>
                <a:latin typeface="Arial" pitchFamily="34" charset="0"/>
                <a:cs typeface="Arial" pitchFamily="34" charset="0"/>
              </a:defRPr>
            </a:lvl7pPr>
            <a:lvl8pPr marL="3317875" indent="-215900" algn="l" defTabSz="835025" rtl="0" fontAlgn="base">
              <a:spcBef>
                <a:spcPct val="0"/>
              </a:spcBef>
              <a:spcAft>
                <a:spcPct val="0"/>
              </a:spcAft>
              <a:defRPr>
                <a:solidFill>
                  <a:schemeClr val="tx1"/>
                </a:solidFill>
                <a:latin typeface="Arial" pitchFamily="34" charset="0"/>
                <a:cs typeface="Arial" pitchFamily="34" charset="0"/>
              </a:defRPr>
            </a:lvl8pPr>
            <a:lvl9pPr marL="3775075" indent="-215900" algn="l" defTabSz="835025" rtl="0" fontAlgn="base">
              <a:spcBef>
                <a:spcPct val="0"/>
              </a:spcBef>
              <a:spcAft>
                <a:spcPct val="0"/>
              </a:spcAft>
              <a:defRPr>
                <a:solidFill>
                  <a:schemeClr val="tx1"/>
                </a:solidFill>
                <a:latin typeface="Arial" pitchFamily="34" charset="0"/>
                <a:cs typeface="Arial" pitchFamily="34" charset="0"/>
              </a:defRPr>
            </a:lvl9pPr>
          </a:lstStyle>
          <a:p>
            <a:pPr algn="r" eaLnBrk="0" fontAlgn="base" hangingPunct="0">
              <a:spcBef>
                <a:spcPct val="0"/>
              </a:spcBef>
              <a:spcAft>
                <a:spcPct val="0"/>
              </a:spcAft>
            </a:pPr>
            <a:fld id="{3556DAFD-C7F4-4682-BF46-FA66939C95C1}" type="slidenum">
              <a:rPr lang="en-GB" altLang="ar-EG" sz="1100" smtClean="0">
                <a:solidFill>
                  <a:prstClr val="black"/>
                </a:solidFill>
              </a:rPr>
              <a:pPr algn="r" eaLnBrk="0" fontAlgn="base" hangingPunct="0">
                <a:spcBef>
                  <a:spcPct val="0"/>
                </a:spcBef>
                <a:spcAft>
                  <a:spcPct val="0"/>
                </a:spcAft>
              </a:pPr>
              <a:t>18</a:t>
            </a:fld>
            <a:endParaRPr lang="en-GB" altLang="ar-EG" sz="1100" smtClean="0">
              <a:solidFill>
                <a:prstClr val="black"/>
              </a:solidFill>
            </a:endParaRPr>
          </a:p>
        </p:txBody>
      </p:sp>
      <p:sp>
        <p:nvSpPr>
          <p:cNvPr id="33795" name="Rectangle 2"/>
          <p:cNvSpPr>
            <a:spLocks noGrp="1" noRot="1" noChangeAspect="1" noChangeArrowheads="1" noTextEdit="1"/>
          </p:cNvSpPr>
          <p:nvPr>
            <p:ph type="sldImg"/>
          </p:nvPr>
        </p:nvSpPr>
        <p:spPr>
          <a:xfrm>
            <a:off x="1146175" y="687388"/>
            <a:ext cx="4567238" cy="3425825"/>
          </a:xfrm>
          <a:ln/>
        </p:spPr>
      </p:sp>
      <p:sp>
        <p:nvSpPr>
          <p:cNvPr id="33796" name="Rectangle 3"/>
          <p:cNvSpPr>
            <a:spLocks noGrp="1" noChangeArrowheads="1"/>
          </p:cNvSpPr>
          <p:nvPr>
            <p:ph type="body" idx="1"/>
          </p:nvPr>
        </p:nvSpPr>
        <p:spPr>
          <a:xfrm>
            <a:off x="925513" y="4340225"/>
            <a:ext cx="5006975" cy="44608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5" rIns="83448" bIns="41725"/>
          <a:lstStyle/>
          <a:p>
            <a:r>
              <a:rPr lang="de-CH" altLang="ar-EG" b="1"/>
              <a:t>Key points:</a:t>
            </a:r>
          </a:p>
          <a:p>
            <a:pPr>
              <a:buFontTx/>
              <a:buChar char="•"/>
            </a:pPr>
            <a:r>
              <a:rPr lang="en-US" altLang="ar-EG"/>
              <a:t>The use of a target hemoglobin level of 13.5 g per deciliter (as compared with 11.3 g per deciliter) was associated with increased risk and no incremental improvement in the quality of life. </a:t>
            </a:r>
            <a:endParaRPr lang="en-GB" altLang="ar-EG"/>
          </a:p>
          <a:p>
            <a:pPr>
              <a:buFontTx/>
              <a:buChar char="•"/>
            </a:pPr>
            <a:r>
              <a:rPr lang="en-US" altLang="ar-EG"/>
              <a:t>A total of 222 composite events occurred: 125 events in the high-hemoglobin group, as compared with 97 events in the low-hemoglobin group :</a:t>
            </a:r>
          </a:p>
          <a:p>
            <a:pPr lvl="1">
              <a:spcBef>
                <a:spcPct val="0"/>
              </a:spcBef>
              <a:buFont typeface="Calibri" pitchFamily="34" charset="0"/>
              <a:buChar char="–"/>
            </a:pPr>
            <a:r>
              <a:rPr lang="en-US" altLang="ar-EG" sz="800">
                <a:latin typeface="Calibri" pitchFamily="34" charset="0"/>
              </a:rPr>
              <a:t>65 deaths (29.3%)</a:t>
            </a:r>
          </a:p>
          <a:p>
            <a:pPr lvl="1">
              <a:spcBef>
                <a:spcPct val="0"/>
              </a:spcBef>
              <a:buFont typeface="Calibri" pitchFamily="34" charset="0"/>
              <a:buChar char="–"/>
            </a:pPr>
            <a:r>
              <a:rPr lang="en-US" altLang="ar-EG" sz="800">
                <a:latin typeface="Calibri" pitchFamily="34" charset="0"/>
              </a:rPr>
              <a:t>101 hospitalizations for congestive heart failure (45.5%)</a:t>
            </a:r>
          </a:p>
          <a:p>
            <a:pPr lvl="1">
              <a:spcBef>
                <a:spcPct val="0"/>
              </a:spcBef>
              <a:buFont typeface="Calibri" pitchFamily="34" charset="0"/>
              <a:buChar char="–"/>
            </a:pPr>
            <a:r>
              <a:rPr lang="en-US" altLang="ar-EG" sz="800">
                <a:latin typeface="Calibri" pitchFamily="34" charset="0"/>
              </a:rPr>
              <a:t>25 myocardial infarctions (11.3%)</a:t>
            </a:r>
          </a:p>
          <a:p>
            <a:pPr lvl="1">
              <a:spcBef>
                <a:spcPct val="0"/>
              </a:spcBef>
              <a:buFont typeface="Calibri" pitchFamily="34" charset="0"/>
              <a:buChar char="–"/>
            </a:pPr>
            <a:r>
              <a:rPr lang="en-US" altLang="ar-EG" sz="800">
                <a:latin typeface="Calibri" pitchFamily="34" charset="0"/>
              </a:rPr>
              <a:t>23 strokes (10.4%).</a:t>
            </a:r>
            <a:endParaRPr lang="de-CH" altLang="ar-EG" sz="800" b="1">
              <a:latin typeface="Calibri" pitchFamily="34" charset="0"/>
            </a:endParaRPr>
          </a:p>
          <a:p>
            <a:endParaRPr lang="de-CH" altLang="ar-EG" b="1"/>
          </a:p>
          <a:p>
            <a:r>
              <a:rPr lang="de-CH" altLang="ar-EG" b="1"/>
              <a:t>Limitations CHOIR:</a:t>
            </a:r>
            <a:endParaRPr lang="en-US" altLang="ar-EG" b="1"/>
          </a:p>
          <a:p>
            <a:pPr>
              <a:buFontTx/>
              <a:buChar char="•"/>
            </a:pPr>
            <a:r>
              <a:rPr lang="en-US" altLang="ar-EG"/>
              <a:t>Higher prevalence of coronary artery by-pass and hypertension in the high hemoglobin group</a:t>
            </a:r>
          </a:p>
          <a:p>
            <a:pPr>
              <a:buFontTx/>
              <a:buChar char="•"/>
            </a:pPr>
            <a:r>
              <a:rPr lang="en-US" altLang="ar-EG"/>
              <a:t>Majority of randomized patients prematurely lost before study end</a:t>
            </a:r>
          </a:p>
          <a:p>
            <a:pPr>
              <a:buFontTx/>
              <a:buChar char="•"/>
            </a:pPr>
            <a:r>
              <a:rPr lang="en-US" altLang="ar-EG"/>
              <a:t>Target Hb not achieved despite high epoetin doses</a:t>
            </a:r>
          </a:p>
          <a:p>
            <a:pPr>
              <a:buFontTx/>
              <a:buChar char="•"/>
            </a:pPr>
            <a:r>
              <a:rPr lang="en-US" altLang="ar-EG"/>
              <a:t>Prematurely stopped because of suggestion of harm, without considering usual stopping rule</a:t>
            </a:r>
          </a:p>
          <a:p>
            <a:endParaRPr lang="en-GB" altLang="ar-EG"/>
          </a:p>
          <a:p>
            <a:r>
              <a:rPr lang="en-GB" altLang="ar-EG" b="1"/>
              <a:t>Abstract:</a:t>
            </a:r>
          </a:p>
          <a:p>
            <a:r>
              <a:rPr lang="en-US" altLang="ar-EG" i="1"/>
              <a:t>BACKGROUND: Anemia, a common complication of chronic kidney disease, usually develops as a consequence of erythropoietin deficiency. Recombinant human erythropoietin (epoetin alfa) is indicated for the correction of anemia associated with this condition. However, the optimal level of hemoglobin correction is not defined. </a:t>
            </a:r>
          </a:p>
          <a:p>
            <a:r>
              <a:rPr lang="en-US" altLang="ar-EG" i="1"/>
              <a:t>METHODS: In this open-label trial, we studied 1432 patients with chronic kidney disease, 715 of whom were randomly assigned to receive a dose of epoetin alfa targeted to achieve a hemoglobin level of 13.5 g per deciliter and 717 of whom were assigned to receive a dose targeted to achieve a level of 11.3 g per deciliter. The median study duration was 16 months. The primary end point was a composite of death, myocardial infarction, hospitalization for congestive heart failure (without renal replacement therapy), and stroke. </a:t>
            </a:r>
          </a:p>
          <a:p>
            <a:r>
              <a:rPr lang="en-US" altLang="ar-EG" i="1"/>
              <a:t>RESULTS: A total of 222 composite events occurred: 125 events in the high-hemoglobin group, as compared with 97 events in the low-hemoglobin group (hazard ratio, 1.34; 95% confidence interval, 1.03 to 1.74; P=0.03). There were 65 deaths (29.3%), 101 hospitalizations for congestive heart failure (45.5%), 25 myocardial infarctions (11.3%), and 23 strokes (10.4%). Seven patients (3.2%) were hospitalized for congestive heart failure and myocardial infarction combined, and one patient (0.5%) died after having a stroke. Improvements in the quality of life were similar in the two groups. More patients in the high-hemoglobin group had at least one serious adverse event. </a:t>
            </a:r>
          </a:p>
          <a:p>
            <a:r>
              <a:rPr lang="en-US" altLang="ar-EG" i="1"/>
              <a:t>CONCLUSIONS: The use of a target hemoglobin level of 13.5 g per deciliter (as compared with 11.3 g per deciliter) was associated with increased risk and no incremental improvement in the quality of life. </a:t>
            </a:r>
            <a:endParaRPr lang="en-GB" altLang="ar-EG" i="1"/>
          </a:p>
          <a:p>
            <a:endParaRPr lang="en-GB" altLang="ar-EG" i="1"/>
          </a:p>
        </p:txBody>
      </p:sp>
      <p:sp>
        <p:nvSpPr>
          <p:cNvPr id="33797" name="Rectangle 7"/>
          <p:cNvSpPr txBox="1">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5" rIns="83448" bIns="41725" anchor="b"/>
          <a:lstStyle>
            <a:lvl1pPr defTabSz="835025">
              <a:defRPr>
                <a:solidFill>
                  <a:schemeClr val="tx1"/>
                </a:solidFill>
                <a:latin typeface="Arial" pitchFamily="34" charset="0"/>
                <a:cs typeface="Arial" pitchFamily="34" charset="0"/>
              </a:defRPr>
            </a:lvl1pPr>
            <a:lvl2pPr marL="703263" indent="-271463" defTabSz="835025">
              <a:defRPr>
                <a:solidFill>
                  <a:schemeClr val="tx1"/>
                </a:solidFill>
                <a:latin typeface="Arial" pitchFamily="34" charset="0"/>
                <a:cs typeface="Arial" pitchFamily="34" charset="0"/>
              </a:defRPr>
            </a:lvl2pPr>
            <a:lvl3pPr marL="1081088" indent="-215900" defTabSz="835025">
              <a:defRPr>
                <a:solidFill>
                  <a:schemeClr val="tx1"/>
                </a:solidFill>
                <a:latin typeface="Arial" pitchFamily="34" charset="0"/>
                <a:cs typeface="Arial" pitchFamily="34" charset="0"/>
              </a:defRPr>
            </a:lvl3pPr>
            <a:lvl4pPr marL="1512888" indent="-215900" defTabSz="835025">
              <a:defRPr>
                <a:solidFill>
                  <a:schemeClr val="tx1"/>
                </a:solidFill>
                <a:latin typeface="Arial" pitchFamily="34" charset="0"/>
                <a:cs typeface="Arial" pitchFamily="34" charset="0"/>
              </a:defRPr>
            </a:lvl4pPr>
            <a:lvl5pPr marL="1946275" indent="-215900" defTabSz="835025">
              <a:defRPr>
                <a:solidFill>
                  <a:schemeClr val="tx1"/>
                </a:solidFill>
                <a:latin typeface="Arial" pitchFamily="34" charset="0"/>
                <a:cs typeface="Arial" pitchFamily="34" charset="0"/>
              </a:defRPr>
            </a:lvl5pPr>
            <a:lvl6pPr marL="2403475" indent="-215900" algn="l" defTabSz="835025" rtl="0" fontAlgn="base">
              <a:spcBef>
                <a:spcPct val="0"/>
              </a:spcBef>
              <a:spcAft>
                <a:spcPct val="0"/>
              </a:spcAft>
              <a:defRPr>
                <a:solidFill>
                  <a:schemeClr val="tx1"/>
                </a:solidFill>
                <a:latin typeface="Arial" pitchFamily="34" charset="0"/>
                <a:cs typeface="Arial" pitchFamily="34" charset="0"/>
              </a:defRPr>
            </a:lvl6pPr>
            <a:lvl7pPr marL="2860675" indent="-215900" algn="l" defTabSz="835025" rtl="0" fontAlgn="base">
              <a:spcBef>
                <a:spcPct val="0"/>
              </a:spcBef>
              <a:spcAft>
                <a:spcPct val="0"/>
              </a:spcAft>
              <a:defRPr>
                <a:solidFill>
                  <a:schemeClr val="tx1"/>
                </a:solidFill>
                <a:latin typeface="Arial" pitchFamily="34" charset="0"/>
                <a:cs typeface="Arial" pitchFamily="34" charset="0"/>
              </a:defRPr>
            </a:lvl7pPr>
            <a:lvl8pPr marL="3317875" indent="-215900" algn="l" defTabSz="835025" rtl="0" fontAlgn="base">
              <a:spcBef>
                <a:spcPct val="0"/>
              </a:spcBef>
              <a:spcAft>
                <a:spcPct val="0"/>
              </a:spcAft>
              <a:defRPr>
                <a:solidFill>
                  <a:schemeClr val="tx1"/>
                </a:solidFill>
                <a:latin typeface="Arial" pitchFamily="34" charset="0"/>
                <a:cs typeface="Arial" pitchFamily="34" charset="0"/>
              </a:defRPr>
            </a:lvl8pPr>
            <a:lvl9pPr marL="3775075" indent="-215900" algn="l" defTabSz="835025"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fld id="{6888C098-B10F-477D-BFDB-8CAA4C342108}" type="slidenum">
              <a:rPr lang="de-CH" altLang="ar-EG" sz="1100" smtClean="0">
                <a:solidFill>
                  <a:prstClr val="black"/>
                </a:solidFill>
              </a:rPr>
              <a:pPr algn="r" fontAlgn="base">
                <a:spcBef>
                  <a:spcPct val="0"/>
                </a:spcBef>
                <a:spcAft>
                  <a:spcPct val="0"/>
                </a:spcAft>
              </a:pPr>
              <a:t>18</a:t>
            </a:fld>
            <a:endParaRPr lang="de-CH" altLang="ar-EG" sz="11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D1381-7ADF-4325-8BA1-D9974F56201C}" type="slidenum">
              <a:rPr lang="en-US" altLang="ar-EG"/>
              <a:pPr/>
              <a:t>19</a:t>
            </a:fld>
            <a:endParaRPr lang="en-US" altLang="ar-EG"/>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ar-EG"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14D0344-7268-4B25-B48C-A0624A14859F}" type="slidenum">
              <a:rPr lang="en-US" altLang="ar-EG"/>
              <a:pPr/>
              <a:t>20</a:t>
            </a:fld>
            <a:endParaRPr lang="en-US" altLang="ar-EG"/>
          </a:p>
        </p:txBody>
      </p:sp>
      <p:sp>
        <p:nvSpPr>
          <p:cNvPr id="27650" name="Rectangle 8"/>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57" tIns="41728" rIns="83457" bIns="41728" anchor="b"/>
          <a:lstStyle>
            <a:lvl1pPr defTabSz="835025">
              <a:defRPr>
                <a:solidFill>
                  <a:schemeClr val="tx1"/>
                </a:solidFill>
                <a:latin typeface="Arial" pitchFamily="34" charset="0"/>
                <a:cs typeface="Arial" pitchFamily="34" charset="0"/>
              </a:defRPr>
            </a:lvl1pPr>
            <a:lvl2pPr marL="703263" indent="-271463" defTabSz="835025">
              <a:defRPr>
                <a:solidFill>
                  <a:schemeClr val="tx1"/>
                </a:solidFill>
                <a:latin typeface="Arial" pitchFamily="34" charset="0"/>
                <a:cs typeface="Arial" pitchFamily="34" charset="0"/>
              </a:defRPr>
            </a:lvl2pPr>
            <a:lvl3pPr marL="1081088" indent="-215900" defTabSz="835025">
              <a:defRPr>
                <a:solidFill>
                  <a:schemeClr val="tx1"/>
                </a:solidFill>
                <a:latin typeface="Arial" pitchFamily="34" charset="0"/>
                <a:cs typeface="Arial" pitchFamily="34" charset="0"/>
              </a:defRPr>
            </a:lvl3pPr>
            <a:lvl4pPr marL="1512888" indent="-215900" defTabSz="835025">
              <a:defRPr>
                <a:solidFill>
                  <a:schemeClr val="tx1"/>
                </a:solidFill>
                <a:latin typeface="Arial" pitchFamily="34" charset="0"/>
                <a:cs typeface="Arial" pitchFamily="34" charset="0"/>
              </a:defRPr>
            </a:lvl4pPr>
            <a:lvl5pPr marL="1946275" indent="-215900" defTabSz="835025">
              <a:defRPr>
                <a:solidFill>
                  <a:schemeClr val="tx1"/>
                </a:solidFill>
                <a:latin typeface="Arial" pitchFamily="34" charset="0"/>
                <a:cs typeface="Arial" pitchFamily="34" charset="0"/>
              </a:defRPr>
            </a:lvl5pPr>
            <a:lvl6pPr marL="2403475" indent="-215900" algn="l" defTabSz="835025" rtl="0" fontAlgn="base">
              <a:spcBef>
                <a:spcPct val="0"/>
              </a:spcBef>
              <a:spcAft>
                <a:spcPct val="0"/>
              </a:spcAft>
              <a:defRPr>
                <a:solidFill>
                  <a:schemeClr val="tx1"/>
                </a:solidFill>
                <a:latin typeface="Arial" pitchFamily="34" charset="0"/>
                <a:cs typeface="Arial" pitchFamily="34" charset="0"/>
              </a:defRPr>
            </a:lvl6pPr>
            <a:lvl7pPr marL="2860675" indent="-215900" algn="l" defTabSz="835025" rtl="0" fontAlgn="base">
              <a:spcBef>
                <a:spcPct val="0"/>
              </a:spcBef>
              <a:spcAft>
                <a:spcPct val="0"/>
              </a:spcAft>
              <a:defRPr>
                <a:solidFill>
                  <a:schemeClr val="tx1"/>
                </a:solidFill>
                <a:latin typeface="Arial" pitchFamily="34" charset="0"/>
                <a:cs typeface="Arial" pitchFamily="34" charset="0"/>
              </a:defRPr>
            </a:lvl7pPr>
            <a:lvl8pPr marL="3317875" indent="-215900" algn="l" defTabSz="835025" rtl="0" fontAlgn="base">
              <a:spcBef>
                <a:spcPct val="0"/>
              </a:spcBef>
              <a:spcAft>
                <a:spcPct val="0"/>
              </a:spcAft>
              <a:defRPr>
                <a:solidFill>
                  <a:schemeClr val="tx1"/>
                </a:solidFill>
                <a:latin typeface="Arial" pitchFamily="34" charset="0"/>
                <a:cs typeface="Arial" pitchFamily="34" charset="0"/>
              </a:defRPr>
            </a:lvl8pPr>
            <a:lvl9pPr marL="3775075" indent="-215900" algn="l" defTabSz="835025" rtl="0" fontAlgn="base">
              <a:spcBef>
                <a:spcPct val="0"/>
              </a:spcBef>
              <a:spcAft>
                <a:spcPct val="0"/>
              </a:spcAft>
              <a:defRPr>
                <a:solidFill>
                  <a:schemeClr val="tx1"/>
                </a:solidFill>
                <a:latin typeface="Arial" pitchFamily="34" charset="0"/>
                <a:cs typeface="Arial" pitchFamily="34" charset="0"/>
              </a:defRPr>
            </a:lvl9pPr>
          </a:lstStyle>
          <a:p>
            <a:pPr algn="r" eaLnBrk="0" hangingPunct="0"/>
            <a:fld id="{615ED1A6-1C9B-47A8-BF18-88BDABF5E36D}" type="slidenum">
              <a:rPr lang="en-GB" altLang="ar-EG" sz="1100"/>
              <a:pPr algn="r" eaLnBrk="0" hangingPunct="0"/>
              <a:t>20</a:t>
            </a:fld>
            <a:endParaRPr lang="en-GB" altLang="ar-EG" sz="1100"/>
          </a:p>
        </p:txBody>
      </p:sp>
      <p:sp>
        <p:nvSpPr>
          <p:cNvPr id="27651" name="Rectangle 7"/>
          <p:cNvSpPr txBox="1">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5" rIns="83448" bIns="41725" anchor="b"/>
          <a:lstStyle>
            <a:lvl1pPr defTabSz="835025">
              <a:defRPr>
                <a:solidFill>
                  <a:schemeClr val="tx1"/>
                </a:solidFill>
                <a:latin typeface="Arial" pitchFamily="34" charset="0"/>
                <a:cs typeface="Arial" pitchFamily="34" charset="0"/>
              </a:defRPr>
            </a:lvl1pPr>
            <a:lvl2pPr marL="703263" indent="-271463" defTabSz="835025">
              <a:defRPr>
                <a:solidFill>
                  <a:schemeClr val="tx1"/>
                </a:solidFill>
                <a:latin typeface="Arial" pitchFamily="34" charset="0"/>
                <a:cs typeface="Arial" pitchFamily="34" charset="0"/>
              </a:defRPr>
            </a:lvl2pPr>
            <a:lvl3pPr marL="1081088" indent="-215900" defTabSz="835025">
              <a:defRPr>
                <a:solidFill>
                  <a:schemeClr val="tx1"/>
                </a:solidFill>
                <a:latin typeface="Arial" pitchFamily="34" charset="0"/>
                <a:cs typeface="Arial" pitchFamily="34" charset="0"/>
              </a:defRPr>
            </a:lvl3pPr>
            <a:lvl4pPr marL="1512888" indent="-215900" defTabSz="835025">
              <a:defRPr>
                <a:solidFill>
                  <a:schemeClr val="tx1"/>
                </a:solidFill>
                <a:latin typeface="Arial" pitchFamily="34" charset="0"/>
                <a:cs typeface="Arial" pitchFamily="34" charset="0"/>
              </a:defRPr>
            </a:lvl4pPr>
            <a:lvl5pPr marL="1946275" indent="-215900" defTabSz="835025">
              <a:defRPr>
                <a:solidFill>
                  <a:schemeClr val="tx1"/>
                </a:solidFill>
                <a:latin typeface="Arial" pitchFamily="34" charset="0"/>
                <a:cs typeface="Arial" pitchFamily="34" charset="0"/>
              </a:defRPr>
            </a:lvl5pPr>
            <a:lvl6pPr marL="2403475" indent="-215900" algn="l" defTabSz="835025" rtl="0" fontAlgn="base">
              <a:spcBef>
                <a:spcPct val="0"/>
              </a:spcBef>
              <a:spcAft>
                <a:spcPct val="0"/>
              </a:spcAft>
              <a:defRPr>
                <a:solidFill>
                  <a:schemeClr val="tx1"/>
                </a:solidFill>
                <a:latin typeface="Arial" pitchFamily="34" charset="0"/>
                <a:cs typeface="Arial" pitchFamily="34" charset="0"/>
              </a:defRPr>
            </a:lvl6pPr>
            <a:lvl7pPr marL="2860675" indent="-215900" algn="l" defTabSz="835025" rtl="0" fontAlgn="base">
              <a:spcBef>
                <a:spcPct val="0"/>
              </a:spcBef>
              <a:spcAft>
                <a:spcPct val="0"/>
              </a:spcAft>
              <a:defRPr>
                <a:solidFill>
                  <a:schemeClr val="tx1"/>
                </a:solidFill>
                <a:latin typeface="Arial" pitchFamily="34" charset="0"/>
                <a:cs typeface="Arial" pitchFamily="34" charset="0"/>
              </a:defRPr>
            </a:lvl7pPr>
            <a:lvl8pPr marL="3317875" indent="-215900" algn="l" defTabSz="835025" rtl="0" fontAlgn="base">
              <a:spcBef>
                <a:spcPct val="0"/>
              </a:spcBef>
              <a:spcAft>
                <a:spcPct val="0"/>
              </a:spcAft>
              <a:defRPr>
                <a:solidFill>
                  <a:schemeClr val="tx1"/>
                </a:solidFill>
                <a:latin typeface="Arial" pitchFamily="34" charset="0"/>
                <a:cs typeface="Arial" pitchFamily="34" charset="0"/>
              </a:defRPr>
            </a:lvl8pPr>
            <a:lvl9pPr marL="3775075" indent="-215900" algn="l" defTabSz="835025" rtl="0" fontAlgn="base">
              <a:spcBef>
                <a:spcPct val="0"/>
              </a:spcBef>
              <a:spcAft>
                <a:spcPct val="0"/>
              </a:spcAft>
              <a:defRPr>
                <a:solidFill>
                  <a:schemeClr val="tx1"/>
                </a:solidFill>
                <a:latin typeface="Arial" pitchFamily="34" charset="0"/>
                <a:cs typeface="Arial" pitchFamily="34" charset="0"/>
              </a:defRPr>
            </a:lvl9pPr>
          </a:lstStyle>
          <a:p>
            <a:pPr algn="r"/>
            <a:fld id="{168B7519-4CF0-4ABB-8E85-30272242A296}" type="slidenum">
              <a:rPr lang="de-CH" altLang="ar-EG" sz="1100"/>
              <a:pPr algn="r"/>
              <a:t>20</a:t>
            </a:fld>
            <a:endParaRPr lang="de-CH" altLang="ar-EG" sz="1100"/>
          </a:p>
        </p:txBody>
      </p:sp>
      <p:sp>
        <p:nvSpPr>
          <p:cNvPr id="27652" name="Rectangle 2"/>
          <p:cNvSpPr>
            <a:spLocks noGrp="1" noRot="1" noChangeAspect="1" noChangeArrowheads="1" noTextEdit="1"/>
          </p:cNvSpPr>
          <p:nvPr>
            <p:ph type="sldImg"/>
          </p:nvPr>
        </p:nvSpPr>
        <p:spPr>
          <a:xfrm>
            <a:off x="1073150" y="442913"/>
            <a:ext cx="4713288" cy="3535362"/>
          </a:xfrm>
          <a:ln/>
        </p:spPr>
      </p:sp>
      <p:sp>
        <p:nvSpPr>
          <p:cNvPr id="27653" name="Rectangle 3"/>
          <p:cNvSpPr>
            <a:spLocks noGrp="1" noChangeArrowheads="1"/>
          </p:cNvSpPr>
          <p:nvPr>
            <p:ph type="body" idx="1"/>
          </p:nvPr>
        </p:nvSpPr>
        <p:spPr>
          <a:xfrm>
            <a:off x="714375" y="4167188"/>
            <a:ext cx="5426075" cy="45370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5" rIns="83448" bIns="41725"/>
          <a:lstStyle/>
          <a:p>
            <a:r>
              <a:rPr lang="de-CH" altLang="ar-EG" b="1"/>
              <a:t>Key points:</a:t>
            </a:r>
          </a:p>
          <a:p>
            <a:pPr>
              <a:buFontTx/>
              <a:buChar char="•"/>
            </a:pPr>
            <a:r>
              <a:rPr lang="en-US" altLang="ar-EG"/>
              <a:t>The final cohort included 54 328 patients who met criteria.</a:t>
            </a:r>
          </a:p>
          <a:p>
            <a:pPr>
              <a:buFontTx/>
              <a:buChar char="•"/>
            </a:pPr>
            <a:r>
              <a:rPr lang="en-US" altLang="ar-EG"/>
              <a:t>The longer time spent below target was associated with increased risk of hospitalization (RR 1.70, 95% CI 1.63-1.76) and mortality (RR 2.48, 95% CI 2.28-2.69). </a:t>
            </a:r>
          </a:p>
          <a:p>
            <a:endParaRPr lang="en-US" altLang="ar-EG" b="1"/>
          </a:p>
          <a:p>
            <a:r>
              <a:rPr lang="en-US" altLang="ar-EG" b="1"/>
              <a:t>Abstract:</a:t>
            </a:r>
          </a:p>
          <a:p>
            <a:r>
              <a:rPr lang="en-US" altLang="ar-EG" i="1"/>
              <a:t>BACKGROUND: A proportion of haemodialysis patients experience periods below target haemoglobin levels due to longer time required to reach the target or to haemoglobin level variability. We aimed to determine the consequences associated with cumulative number of months below target haemoglobin concentrations. </a:t>
            </a:r>
          </a:p>
          <a:p>
            <a:r>
              <a:rPr lang="en-US" altLang="ar-EG" i="1"/>
              <a:t>METHODS: We constructed an incident cohort including patients whose day 91 after dialysis initiation fell between 1 January and 31 December 2002. Haemoglobin concentration, erythropoiesis-stimulating agent dose, comorbid condition and hospitalization data were obtained from Medicare claims. Patients were classified by 0, 1, 2 or 3 months with haemoglobin concentration below the K/DOQI target (11 g/dL). Using an inverse probability weighted marginal structural model to adjust for time-varying factors associated with haemoglobin concentration, we determined the association between number of months below target and subsequent risk for hospitalization and mortality. </a:t>
            </a:r>
          </a:p>
          <a:p>
            <a:r>
              <a:rPr lang="en-US" altLang="ar-EG" i="1"/>
              <a:t>RESULTS: The final cohort included 54 328 patients who met criteria. Those with more months below haemoglobin target were less likely to have received intravenous iron. More months below target were associated with increased risk of hospitalization (RR 1.70, 95% CI 1.63-1.76) and mortality (RR 2.48, 95% CI 2.28-2.69). </a:t>
            </a:r>
          </a:p>
          <a:p>
            <a:r>
              <a:rPr lang="en-US" altLang="ar-EG" i="1"/>
              <a:t>CONCLUSIONS: Future interventions should focus on modifiable factors associated with greater time below target haemoglobin concentrations to determine whether altering the time below target can alter the risk of hospitalizations or mortality.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2645B-F5BB-4B5D-BEE4-ED3CC2E5BC56}" type="slidenum">
              <a:rPr lang="en-US" altLang="ar-EG"/>
              <a:pPr/>
              <a:t>22</a:t>
            </a:fld>
            <a:endParaRPr lang="en-US" altLang="ar-EG"/>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ar-EG" alt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512C7-0958-43EF-9AD8-B537C2B05FE2}" type="slidenum">
              <a:rPr lang="en-US" altLang="ar-EG"/>
              <a:pPr/>
              <a:t>25</a:t>
            </a:fld>
            <a:endParaRPr lang="en-US" altLang="ar-EG"/>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ar-EG"/>
              <a:t>Even patients with replete bm and lab parameters in range, 30% would respond to xtra doses of iron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3EEFC-5F81-4D07-8A9B-A5D34AB85E17}" type="slidenum">
              <a:rPr lang="en-US" altLang="ar-EG"/>
              <a:pPr/>
              <a:t>26</a:t>
            </a:fld>
            <a:endParaRPr lang="en-US" altLang="ar-EG"/>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ar-EG" alt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6E4C74-4092-47A2-9CB9-3A097C58F2D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246977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E4C74-4092-47A2-9CB9-3A097C58F2D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161310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E4C74-4092-47A2-9CB9-3A097C58F2D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120652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4157339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971392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31155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985E604-8823-4D0F-819C-087B67AFBC0C}" type="slidenum">
              <a:rPr lang="ar-EG" smtClean="0"/>
              <a:pPr/>
              <a:t>‹#›</a:t>
            </a:fld>
            <a:endParaRPr lang="ar-EG"/>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570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257408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2932969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410239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EG">
              <a:solidFill>
                <a:srgbClr val="464646"/>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985E604-8823-4D0F-819C-087B67AFBC0C}" type="slidenum">
              <a:rPr lang="ar-EG" smtClean="0">
                <a:solidFill>
                  <a:srgbClr val="464646"/>
                </a:solidFill>
              </a:rPr>
              <a:pPr/>
              <a:t>‹#›</a:t>
            </a:fld>
            <a:endParaRPr lang="ar-EG">
              <a:solidFill>
                <a:srgbClr val="464646"/>
              </a:solidFill>
            </a:endParaRPr>
          </a:p>
        </p:txBody>
      </p:sp>
    </p:spTree>
    <p:extLst>
      <p:ext uri="{BB962C8B-B14F-4D97-AF65-F5344CB8AC3E}">
        <p14:creationId xmlns:p14="http://schemas.microsoft.com/office/powerpoint/2010/main" val="315093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E4C74-4092-47A2-9CB9-3A097C58F2D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407524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2755371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345733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40DFF-0BC6-46AA-BE3D-6E35E433816D}" type="datetimeFigureOut">
              <a:rPr lang="ar-EG" smtClean="0"/>
              <a:pPr/>
              <a:t>28/01/1439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85E604-8823-4D0F-819C-087B67AFBC0C}" type="slidenum">
              <a:rPr lang="ar-EG" smtClean="0"/>
              <a:pPr/>
              <a:t>‹#›</a:t>
            </a:fld>
            <a:endParaRPr lang="ar-EG"/>
          </a:p>
        </p:txBody>
      </p:sp>
    </p:spTree>
    <p:extLst>
      <p:ext uri="{BB962C8B-B14F-4D97-AF65-F5344CB8AC3E}">
        <p14:creationId xmlns:p14="http://schemas.microsoft.com/office/powerpoint/2010/main" val="1316780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ar-EG" noProof="0" smtClean="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ar-EG" noProof="0" smtClean="0"/>
              <a:t>Click to edit Master subtitle style</a:t>
            </a:r>
          </a:p>
        </p:txBody>
      </p:sp>
      <p:sp>
        <p:nvSpPr>
          <p:cNvPr id="7172" name="Rectangle 4"/>
          <p:cNvSpPr>
            <a:spLocks noGrp="1" noChangeArrowheads="1"/>
          </p:cNvSpPr>
          <p:nvPr>
            <p:ph type="dt" sz="quarter" idx="2"/>
          </p:nvPr>
        </p:nvSpPr>
        <p:spPr/>
        <p:txBody>
          <a:bodyPr/>
          <a:lstStyle>
            <a:lvl1pPr>
              <a:defRPr/>
            </a:lvl1pPr>
          </a:lstStyle>
          <a:p>
            <a:endParaRPr lang="en-US" altLang="ar-EG">
              <a:solidFill>
                <a:srgbClr val="FFFFFF"/>
              </a:solidFill>
            </a:endParaRPr>
          </a:p>
        </p:txBody>
      </p:sp>
      <p:sp>
        <p:nvSpPr>
          <p:cNvPr id="7173" name="Rectangle 5"/>
          <p:cNvSpPr>
            <a:spLocks noGrp="1" noChangeArrowheads="1"/>
          </p:cNvSpPr>
          <p:nvPr>
            <p:ph type="ftr" sz="quarter" idx="3"/>
          </p:nvPr>
        </p:nvSpPr>
        <p:spPr/>
        <p:txBody>
          <a:bodyPr/>
          <a:lstStyle>
            <a:lvl1pPr>
              <a:defRPr/>
            </a:lvl1pPr>
          </a:lstStyle>
          <a:p>
            <a:endParaRPr lang="en-US" altLang="ar-EG">
              <a:solidFill>
                <a:srgbClr val="FFFFFF"/>
              </a:solidFill>
            </a:endParaRPr>
          </a:p>
        </p:txBody>
      </p:sp>
      <p:sp>
        <p:nvSpPr>
          <p:cNvPr id="7174" name="Rectangle 6"/>
          <p:cNvSpPr>
            <a:spLocks noGrp="1" noChangeArrowheads="1"/>
          </p:cNvSpPr>
          <p:nvPr>
            <p:ph type="sldNum" sz="quarter" idx="4"/>
          </p:nvPr>
        </p:nvSpPr>
        <p:spPr/>
        <p:txBody>
          <a:bodyPr/>
          <a:lstStyle>
            <a:lvl1pPr>
              <a:defRPr/>
            </a:lvl1pPr>
          </a:lstStyle>
          <a:p>
            <a:fld id="{0FE1108F-2F7F-4A49-9EC6-93E7DD7A4312}"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31992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8261884-DBC4-46C2-81F2-0ACB91592A2E}"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417879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021F0B-E441-4885-A8A7-F2F748F51E14}"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4066597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en-US" altLang="ar-EG">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ar-EG">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EBF836F-FBDB-4730-8B20-239A9EDD843C}"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3064164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en-US" altLang="ar-EG">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ar-EG">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67A4C35-9087-4506-BA12-6313BC6F2AEF}"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821682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ltLang="ar-EG">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ar-EG">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86E937C-879F-48DE-848A-0B66408597E9}"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3425276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ar-EG">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ar-EG">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CB44C6-7C3F-4163-8E2F-9B10B0C99E91}"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5172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6E4C74-4092-47A2-9CB9-3A097C58F2D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1394268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ar-EG">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ar-EG">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92E19B9-3570-4C75-9485-4C6451AFF51E}"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799833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ar-EG">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ar-EG">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9A11DCD-B71C-4D6A-976A-5764406859C0}"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886328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324BFAC-1B3F-44F8-AF08-18AA9E8D3646}"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2233006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1E12F2B-3219-44E6-B5CB-9BBB0A591D66}"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2340671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ar-EG" noProof="0" smtClean="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ar-EG" noProof="0" smtClean="0"/>
              <a:t>Click to edit Master subtitle style</a:t>
            </a:r>
          </a:p>
        </p:txBody>
      </p:sp>
      <p:sp>
        <p:nvSpPr>
          <p:cNvPr id="7172" name="Rectangle 4"/>
          <p:cNvSpPr>
            <a:spLocks noGrp="1" noChangeArrowheads="1"/>
          </p:cNvSpPr>
          <p:nvPr>
            <p:ph type="dt" sz="quarter" idx="2"/>
          </p:nvPr>
        </p:nvSpPr>
        <p:spPr/>
        <p:txBody>
          <a:bodyPr/>
          <a:lstStyle>
            <a:lvl1pPr>
              <a:defRPr/>
            </a:lvl1pPr>
          </a:lstStyle>
          <a:p>
            <a:endParaRPr lang="en-US" altLang="ar-EG">
              <a:solidFill>
                <a:srgbClr val="FFFFFF"/>
              </a:solidFill>
            </a:endParaRPr>
          </a:p>
        </p:txBody>
      </p:sp>
      <p:sp>
        <p:nvSpPr>
          <p:cNvPr id="7173" name="Rectangle 5"/>
          <p:cNvSpPr>
            <a:spLocks noGrp="1" noChangeArrowheads="1"/>
          </p:cNvSpPr>
          <p:nvPr>
            <p:ph type="ftr" sz="quarter" idx="3"/>
          </p:nvPr>
        </p:nvSpPr>
        <p:spPr/>
        <p:txBody>
          <a:bodyPr/>
          <a:lstStyle>
            <a:lvl1pPr>
              <a:defRPr/>
            </a:lvl1pPr>
          </a:lstStyle>
          <a:p>
            <a:endParaRPr lang="en-US" altLang="ar-EG">
              <a:solidFill>
                <a:srgbClr val="FFFFFF"/>
              </a:solidFill>
            </a:endParaRPr>
          </a:p>
        </p:txBody>
      </p:sp>
      <p:sp>
        <p:nvSpPr>
          <p:cNvPr id="7174" name="Rectangle 6"/>
          <p:cNvSpPr>
            <a:spLocks noGrp="1" noChangeArrowheads="1"/>
          </p:cNvSpPr>
          <p:nvPr>
            <p:ph type="sldNum" sz="quarter" idx="4"/>
          </p:nvPr>
        </p:nvSpPr>
        <p:spPr/>
        <p:txBody>
          <a:bodyPr/>
          <a:lstStyle>
            <a:lvl1pPr>
              <a:defRPr/>
            </a:lvl1pPr>
          </a:lstStyle>
          <a:p>
            <a:fld id="{0FE1108F-2F7F-4A49-9EC6-93E7DD7A4312}"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911002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8261884-DBC4-46C2-81F2-0ACB91592A2E}"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29954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021F0B-E441-4885-A8A7-F2F748F51E14}"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2405004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en-US" altLang="ar-EG">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ar-EG">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EBF836F-FBDB-4730-8B20-239A9EDD843C}"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3363270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en-US" altLang="ar-EG">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ar-EG">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67A4C35-9087-4506-BA12-6313BC6F2AEF}"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486409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ltLang="ar-EG">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ar-EG">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86E937C-879F-48DE-848A-0B66408597E9}"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24381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6E4C74-4092-47A2-9CB9-3A097C58F2D5}"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1022844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ar-EG">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ar-EG">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CB44C6-7C3F-4163-8E2F-9B10B0C99E91}"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2734117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ar-EG">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ar-EG">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92E19B9-3570-4C75-9485-4C6451AFF51E}"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2455009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ar-EG">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ar-EG">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9A11DCD-B71C-4D6A-976A-5764406859C0}"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96442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324BFAC-1B3F-44F8-AF08-18AA9E8D3646}"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58273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ltLang="ar-EG">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ar-EG">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1E12F2B-3219-44E6-B5CB-9BBB0A591D66}" type="slidenum">
              <a:rPr lang="en-US" altLang="ar-EG">
                <a:solidFill>
                  <a:srgbClr val="FFFFFF"/>
                </a:solidFill>
              </a:rPr>
              <a:pPr/>
              <a:t>‹#›</a:t>
            </a:fld>
            <a:endParaRPr lang="en-US" altLang="ar-EG">
              <a:solidFill>
                <a:srgbClr val="FFFFFF"/>
              </a:solidFill>
            </a:endParaRPr>
          </a:p>
        </p:txBody>
      </p:sp>
    </p:spTree>
    <p:extLst>
      <p:ext uri="{BB962C8B-B14F-4D97-AF65-F5344CB8AC3E}">
        <p14:creationId xmlns:p14="http://schemas.microsoft.com/office/powerpoint/2010/main" val="173508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6E4C74-4092-47A2-9CB9-3A097C58F2D5}"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199495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E4C74-4092-47A2-9CB9-3A097C58F2D5}"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257420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E4C74-4092-47A2-9CB9-3A097C58F2D5}"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170296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6E4C74-4092-47A2-9CB9-3A097C58F2D5}"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4673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6E4C74-4092-47A2-9CB9-3A097C58F2D5}"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77B4-06CF-4A02-A917-8913447E0DA5}" type="slidenum">
              <a:rPr lang="en-US" smtClean="0"/>
              <a:t>‹#›</a:t>
            </a:fld>
            <a:endParaRPr lang="en-US"/>
          </a:p>
        </p:txBody>
      </p:sp>
    </p:spTree>
    <p:extLst>
      <p:ext uri="{BB962C8B-B14F-4D97-AF65-F5344CB8AC3E}">
        <p14:creationId xmlns:p14="http://schemas.microsoft.com/office/powerpoint/2010/main" val="357977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6E4C74-4092-47A2-9CB9-3A097C58F2D5}" type="datetimeFigureOut">
              <a:rPr lang="en-US" smtClean="0"/>
              <a:t>10/18/2017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5777B4-06CF-4A02-A917-8913447E0DA5}" type="slidenum">
              <a:rPr lang="en-US" smtClean="0"/>
              <a:t>‹#›</a:t>
            </a:fld>
            <a:endParaRPr lang="en-US"/>
          </a:p>
        </p:txBody>
      </p:sp>
    </p:spTree>
    <p:extLst>
      <p:ext uri="{BB962C8B-B14F-4D97-AF65-F5344CB8AC3E}">
        <p14:creationId xmlns:p14="http://schemas.microsoft.com/office/powerpoint/2010/main" val="316489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rtl="1"/>
            <a:fld id="{A6140DFF-0BC6-46AA-BE3D-6E35E433816D}" type="datetimeFigureOut">
              <a:rPr lang="ar-EG" smtClean="0"/>
              <a:pPr rtl="1"/>
              <a:t>28/01/1439</a:t>
            </a:fld>
            <a:endParaRPr lang="ar-EG"/>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rtl="1"/>
            <a:endParaRPr lang="ar-EG"/>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rtl="1"/>
            <a:fld id="{2985E604-8823-4D0F-819C-087B67AFBC0C}" type="slidenum">
              <a:rPr lang="ar-EG" smtClean="0"/>
              <a:pPr rtl="1"/>
              <a:t>‹#›</a:t>
            </a:fld>
            <a:endParaRPr lang="ar-EG"/>
          </a:p>
        </p:txBody>
      </p:sp>
    </p:spTree>
    <p:extLst>
      <p:ext uri="{BB962C8B-B14F-4D97-AF65-F5344CB8AC3E}">
        <p14:creationId xmlns:p14="http://schemas.microsoft.com/office/powerpoint/2010/main" val="371556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EG"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EG" smtClean="0"/>
              <a:t>Click to edit Master text styles</a:t>
            </a:r>
          </a:p>
          <a:p>
            <a:pPr lvl="1"/>
            <a:r>
              <a:rPr lang="en-US" altLang="ar-EG" smtClean="0"/>
              <a:t>Second level</a:t>
            </a:r>
          </a:p>
          <a:p>
            <a:pPr lvl="2"/>
            <a:r>
              <a:rPr lang="en-US" altLang="ar-EG" smtClean="0"/>
              <a:t>Third level</a:t>
            </a:r>
          </a:p>
          <a:p>
            <a:pPr lvl="3"/>
            <a:r>
              <a:rPr lang="en-US" altLang="ar-EG" smtClean="0"/>
              <a:t>Fourth level</a:t>
            </a:r>
          </a:p>
          <a:p>
            <a:pPr lvl="4"/>
            <a:r>
              <a:rPr lang="en-US" altLang="ar-EG"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US" altLang="ar-EG" smtClean="0">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US" altLang="ar-EG" smtClean="0">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pPr>
            <a:fld id="{A487AE6D-ECF4-41A0-923E-31A294CC6C22}" type="slidenum">
              <a:rPr lang="en-US" altLang="ar-EG" smtClean="0">
                <a:solidFill>
                  <a:srgbClr val="FFFFFF"/>
                </a:solidFill>
              </a:rPr>
              <a:pPr fontAlgn="base">
                <a:spcBef>
                  <a:spcPct val="0"/>
                </a:spcBef>
                <a:spcAft>
                  <a:spcPct val="0"/>
                </a:spcAft>
              </a:pPr>
              <a:t>‹#›</a:t>
            </a:fld>
            <a:endParaRPr lang="en-US" altLang="ar-EG" smtClean="0">
              <a:solidFill>
                <a:srgbClr val="FFFFFF"/>
              </a:solidFill>
            </a:endParaRPr>
          </a:p>
        </p:txBody>
      </p:sp>
    </p:spTree>
    <p:extLst>
      <p:ext uri="{BB962C8B-B14F-4D97-AF65-F5344CB8AC3E}">
        <p14:creationId xmlns:p14="http://schemas.microsoft.com/office/powerpoint/2010/main" val="127577780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EG"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EG" smtClean="0"/>
              <a:t>Click to edit Master text styles</a:t>
            </a:r>
          </a:p>
          <a:p>
            <a:pPr lvl="1"/>
            <a:r>
              <a:rPr lang="en-US" altLang="ar-EG" smtClean="0"/>
              <a:t>Second level</a:t>
            </a:r>
          </a:p>
          <a:p>
            <a:pPr lvl="2"/>
            <a:r>
              <a:rPr lang="en-US" altLang="ar-EG" smtClean="0"/>
              <a:t>Third level</a:t>
            </a:r>
          </a:p>
          <a:p>
            <a:pPr lvl="3"/>
            <a:r>
              <a:rPr lang="en-US" altLang="ar-EG" smtClean="0"/>
              <a:t>Fourth level</a:t>
            </a:r>
          </a:p>
          <a:p>
            <a:pPr lvl="4"/>
            <a:r>
              <a:rPr lang="en-US" altLang="ar-EG"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US" altLang="ar-EG" smtClean="0">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US" altLang="ar-EG" smtClean="0">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pPr>
            <a:fld id="{A487AE6D-ECF4-41A0-923E-31A294CC6C22}" type="slidenum">
              <a:rPr lang="en-US" altLang="ar-EG" smtClean="0">
                <a:solidFill>
                  <a:srgbClr val="FFFFFF"/>
                </a:solidFill>
              </a:rPr>
              <a:pPr fontAlgn="base">
                <a:spcBef>
                  <a:spcPct val="0"/>
                </a:spcBef>
                <a:spcAft>
                  <a:spcPct val="0"/>
                </a:spcAft>
              </a:pPr>
              <a:t>‹#›</a:t>
            </a:fld>
            <a:endParaRPr lang="en-US" altLang="ar-EG" smtClean="0">
              <a:solidFill>
                <a:srgbClr val="FFFFFF"/>
              </a:solidFill>
            </a:endParaRPr>
          </a:p>
        </p:txBody>
      </p:sp>
    </p:spTree>
    <p:extLst>
      <p:ext uri="{BB962C8B-B14F-4D97-AF65-F5344CB8AC3E}">
        <p14:creationId xmlns:p14="http://schemas.microsoft.com/office/powerpoint/2010/main" val="2986864945"/>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384" y="1268760"/>
            <a:ext cx="7503616" cy="1224136"/>
          </a:xfrm>
        </p:spPr>
        <p:style>
          <a:lnRef idx="1">
            <a:schemeClr val="accent1"/>
          </a:lnRef>
          <a:fillRef idx="2">
            <a:schemeClr val="accent1"/>
          </a:fillRef>
          <a:effectRef idx="1">
            <a:schemeClr val="accent1"/>
          </a:effectRef>
          <a:fontRef idx="minor">
            <a:schemeClr val="dk1"/>
          </a:fontRef>
        </p:style>
        <p:txBody>
          <a:bodyPr/>
          <a:lstStyle/>
          <a:p>
            <a:pPr algn="ctr" rtl="0"/>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anemia management in the elderly </a:t>
            </a:r>
            <a:r>
              <a:rPr lang="en-US" b="1" dirty="0" err="1"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ckd</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patients</a:t>
            </a:r>
            <a:endParaRPr lang="ar-EG" b="1" dirty="0">
              <a:effectLst>
                <a:outerShdw blurRad="38100" dist="38100" dir="2700000" algn="tl">
                  <a:srgbClr val="000000">
                    <a:alpha val="43137"/>
                  </a:srgbClr>
                </a:outerShdw>
              </a:effectLst>
              <a:latin typeface="Aharoni" panose="02010803020104030203" pitchFamily="2" charset="-79"/>
            </a:endParaRPr>
          </a:p>
        </p:txBody>
      </p:sp>
      <p:sp>
        <p:nvSpPr>
          <p:cNvPr id="4" name="TextBox 3"/>
          <p:cNvSpPr txBox="1"/>
          <p:nvPr/>
        </p:nvSpPr>
        <p:spPr>
          <a:xfrm>
            <a:off x="3341960" y="4005064"/>
            <a:ext cx="5796136" cy="210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fontAlgn="base">
              <a:lnSpc>
                <a:spcPct val="90000"/>
              </a:lnSpc>
              <a:spcBef>
                <a:spcPct val="20000"/>
              </a:spcBef>
              <a:spcAft>
                <a:spcPct val="0"/>
              </a:spcAft>
              <a:buClr>
                <a:srgbClr val="0BD0D9"/>
              </a:buClr>
              <a:buSzPct val="95000"/>
            </a:pPr>
            <a:r>
              <a:rPr lang="en-US" altLang="ar-EG" sz="3300" b="1" dirty="0" smtClean="0">
                <a:solidFill>
                  <a:srgbClr val="0D0D0D"/>
                </a:solidFill>
                <a:latin typeface="Constantia" pitchFamily="18" charset="0"/>
                <a:cs typeface="Tahoma"/>
              </a:rPr>
              <a:t>Prof. Ali </a:t>
            </a:r>
            <a:r>
              <a:rPr lang="en-US" altLang="ar-EG" sz="3300" b="1" dirty="0" err="1">
                <a:solidFill>
                  <a:srgbClr val="0D0D0D"/>
                </a:solidFill>
                <a:latin typeface="Constantia" pitchFamily="18" charset="0"/>
                <a:cs typeface="Tahoma"/>
              </a:rPr>
              <a:t>Taha</a:t>
            </a:r>
            <a:r>
              <a:rPr lang="en-US" altLang="ar-EG" sz="3300" b="1" dirty="0">
                <a:solidFill>
                  <a:srgbClr val="0D0D0D"/>
                </a:solidFill>
                <a:latin typeface="Constantia" pitchFamily="18" charset="0"/>
                <a:cs typeface="Tahoma"/>
              </a:rPr>
              <a:t> </a:t>
            </a:r>
            <a:r>
              <a:rPr lang="en-US" altLang="ar-EG" sz="3300" b="1" dirty="0" err="1">
                <a:solidFill>
                  <a:srgbClr val="0D0D0D"/>
                </a:solidFill>
                <a:latin typeface="Constantia" pitchFamily="18" charset="0"/>
                <a:cs typeface="Tahoma"/>
              </a:rPr>
              <a:t>Alkoriaty</a:t>
            </a:r>
            <a:endParaRPr lang="en-US" altLang="ar-EG" sz="3300" b="1" dirty="0">
              <a:solidFill>
                <a:srgbClr val="0D0D0D"/>
              </a:solidFill>
              <a:latin typeface="Constantia" pitchFamily="18" charset="0"/>
              <a:cs typeface="Tahoma"/>
            </a:endParaRPr>
          </a:p>
          <a:p>
            <a:pPr algn="ctr" fontAlgn="base">
              <a:lnSpc>
                <a:spcPct val="90000"/>
              </a:lnSpc>
              <a:spcBef>
                <a:spcPct val="20000"/>
              </a:spcBef>
              <a:spcAft>
                <a:spcPct val="0"/>
              </a:spcAft>
              <a:buClr>
                <a:srgbClr val="0BD0D9"/>
              </a:buClr>
              <a:buSzPct val="95000"/>
            </a:pPr>
            <a:r>
              <a:rPr lang="en-US" altLang="ar-EG" sz="2400" dirty="0">
                <a:solidFill>
                  <a:srgbClr val="0D0D0D"/>
                </a:solidFill>
                <a:latin typeface="Constantia" pitchFamily="18" charset="0"/>
                <a:cs typeface="Tahoma"/>
              </a:rPr>
              <a:t>Professor of internal medicine and nephrology</a:t>
            </a:r>
          </a:p>
          <a:p>
            <a:pPr algn="ctr" fontAlgn="base">
              <a:lnSpc>
                <a:spcPct val="90000"/>
              </a:lnSpc>
              <a:spcBef>
                <a:spcPct val="20000"/>
              </a:spcBef>
              <a:spcAft>
                <a:spcPct val="0"/>
              </a:spcAft>
              <a:buClr>
                <a:srgbClr val="0BD0D9"/>
              </a:buClr>
              <a:buSzPct val="95000"/>
            </a:pPr>
            <a:r>
              <a:rPr lang="en-US" altLang="ar-EG" sz="2400" dirty="0">
                <a:solidFill>
                  <a:srgbClr val="0D0D0D"/>
                </a:solidFill>
                <a:latin typeface="Constantia" pitchFamily="18" charset="0"/>
                <a:cs typeface="Tahoma"/>
              </a:rPr>
              <a:t>Head of internal medicine department</a:t>
            </a:r>
          </a:p>
          <a:p>
            <a:pPr algn="ctr" fontAlgn="base">
              <a:lnSpc>
                <a:spcPct val="90000"/>
              </a:lnSpc>
              <a:spcBef>
                <a:spcPct val="20000"/>
              </a:spcBef>
              <a:spcAft>
                <a:spcPct val="0"/>
              </a:spcAft>
              <a:buClr>
                <a:srgbClr val="0BD0D9"/>
              </a:buClr>
              <a:buSzPct val="95000"/>
            </a:pPr>
            <a:r>
              <a:rPr lang="en-US" altLang="ar-EG" sz="2400" dirty="0">
                <a:solidFill>
                  <a:srgbClr val="0D0D0D"/>
                </a:solidFill>
                <a:latin typeface="Constantia" pitchFamily="18" charset="0"/>
                <a:cs typeface="Tahoma"/>
              </a:rPr>
              <a:t>S0hag faculty of medicine</a:t>
            </a:r>
            <a:endParaRPr lang="ar-EG" altLang="ar-EG" sz="2400" dirty="0">
              <a:solidFill>
                <a:srgbClr val="0D0D0D"/>
              </a:solidFill>
              <a:latin typeface="Constantia" pitchFamily="18" charset="0"/>
              <a:cs typeface="Tahoma"/>
            </a:endParaRPr>
          </a:p>
        </p:txBody>
      </p:sp>
    </p:spTree>
    <p:extLst>
      <p:ext uri="{BB962C8B-B14F-4D97-AF65-F5344CB8AC3E}">
        <p14:creationId xmlns:p14="http://schemas.microsoft.com/office/powerpoint/2010/main" val="175833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06" y="456921"/>
            <a:ext cx="7534644" cy="5712184"/>
          </a:xfrm>
          <a:prstGeom prst="rect">
            <a:avLst/>
          </a:prstGeom>
        </p:spPr>
      </p:pic>
    </p:spTree>
    <p:extLst>
      <p:ext uri="{BB962C8B-B14F-4D97-AF65-F5344CB8AC3E}">
        <p14:creationId xmlns:p14="http://schemas.microsoft.com/office/powerpoint/2010/main" val="363022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72" y="509333"/>
            <a:ext cx="8520478" cy="5913119"/>
          </a:xfrm>
          <a:prstGeom prst="rect">
            <a:avLst/>
          </a:prstGeom>
        </p:spPr>
      </p:pic>
    </p:spTree>
    <p:extLst>
      <p:ext uri="{BB962C8B-B14F-4D97-AF65-F5344CB8AC3E}">
        <p14:creationId xmlns:p14="http://schemas.microsoft.com/office/powerpoint/2010/main" val="187556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51" y="737979"/>
            <a:ext cx="8072435" cy="4653171"/>
          </a:xfrm>
          <a:prstGeom prst="rect">
            <a:avLst/>
          </a:prstGeom>
        </p:spPr>
      </p:pic>
    </p:spTree>
    <p:extLst>
      <p:ext uri="{BB962C8B-B14F-4D97-AF65-F5344CB8AC3E}">
        <p14:creationId xmlns:p14="http://schemas.microsoft.com/office/powerpoint/2010/main" val="397372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38" y="742740"/>
            <a:ext cx="8355824" cy="5029410"/>
          </a:xfrm>
          <a:prstGeom prst="rect">
            <a:avLst/>
          </a:prstGeom>
        </p:spPr>
      </p:pic>
    </p:spTree>
    <p:extLst>
      <p:ext uri="{BB962C8B-B14F-4D97-AF65-F5344CB8AC3E}">
        <p14:creationId xmlns:p14="http://schemas.microsoft.com/office/powerpoint/2010/main" val="136076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80" y="857002"/>
            <a:ext cx="8039470" cy="5378927"/>
          </a:xfrm>
          <a:prstGeom prst="rect">
            <a:avLst/>
          </a:prstGeom>
        </p:spPr>
      </p:pic>
    </p:spTree>
    <p:extLst>
      <p:ext uri="{BB962C8B-B14F-4D97-AF65-F5344CB8AC3E}">
        <p14:creationId xmlns:p14="http://schemas.microsoft.com/office/powerpoint/2010/main" val="180782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14" y="571234"/>
            <a:ext cx="7706086" cy="5687148"/>
          </a:xfrm>
          <a:prstGeom prst="rect">
            <a:avLst/>
          </a:prstGeom>
        </p:spPr>
      </p:pic>
    </p:spTree>
    <p:extLst>
      <p:ext uri="{BB962C8B-B14F-4D97-AF65-F5344CB8AC3E}">
        <p14:creationId xmlns:p14="http://schemas.microsoft.com/office/powerpoint/2010/main" val="271633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93" y="294989"/>
            <a:ext cx="7615607" cy="5900380"/>
          </a:xfrm>
          <a:prstGeom prst="rect">
            <a:avLst/>
          </a:prstGeom>
        </p:spPr>
      </p:pic>
    </p:spTree>
    <p:extLst>
      <p:ext uri="{BB962C8B-B14F-4D97-AF65-F5344CB8AC3E}">
        <p14:creationId xmlns:p14="http://schemas.microsoft.com/office/powerpoint/2010/main" val="33997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930275" y="3243263"/>
            <a:ext cx="2967038" cy="731837"/>
            <a:chOff x="586" y="2043"/>
            <a:chExt cx="1869" cy="461"/>
          </a:xfrm>
        </p:grpSpPr>
        <p:sp>
          <p:nvSpPr>
            <p:cNvPr id="30723" name="Freeform 3"/>
            <p:cNvSpPr>
              <a:spLocks/>
            </p:cNvSpPr>
            <p:nvPr/>
          </p:nvSpPr>
          <p:spPr bwMode="auto">
            <a:xfrm>
              <a:off x="586" y="2158"/>
              <a:ext cx="1846" cy="318"/>
            </a:xfrm>
            <a:custGeom>
              <a:avLst/>
              <a:gdLst>
                <a:gd name="T0" fmla="*/ 0 w 1846"/>
                <a:gd name="T1" fmla="*/ 318 h 318"/>
                <a:gd name="T2" fmla="*/ 30 w 1846"/>
                <a:gd name="T3" fmla="*/ 264 h 318"/>
                <a:gd name="T4" fmla="*/ 64 w 1846"/>
                <a:gd name="T5" fmla="*/ 208 h 318"/>
                <a:gd name="T6" fmla="*/ 116 w 1846"/>
                <a:gd name="T7" fmla="*/ 94 h 318"/>
                <a:gd name="T8" fmla="*/ 236 w 1846"/>
                <a:gd name="T9" fmla="*/ 36 h 318"/>
                <a:gd name="T10" fmla="*/ 354 w 1846"/>
                <a:gd name="T11" fmla="*/ 0 h 318"/>
                <a:gd name="T12" fmla="*/ 470 w 1846"/>
                <a:gd name="T13" fmla="*/ 10 h 318"/>
                <a:gd name="T14" fmla="*/ 580 w 1846"/>
                <a:gd name="T15" fmla="*/ 28 h 318"/>
                <a:gd name="T16" fmla="*/ 696 w 1846"/>
                <a:gd name="T17" fmla="*/ 28 h 318"/>
                <a:gd name="T18" fmla="*/ 806 w 1846"/>
                <a:gd name="T19" fmla="*/ 52 h 318"/>
                <a:gd name="T20" fmla="*/ 924 w 1846"/>
                <a:gd name="T21" fmla="*/ 52 h 318"/>
                <a:gd name="T22" fmla="*/ 1040 w 1846"/>
                <a:gd name="T23" fmla="*/ 38 h 318"/>
                <a:gd name="T24" fmla="*/ 1160 w 1846"/>
                <a:gd name="T25" fmla="*/ 48 h 318"/>
                <a:gd name="T26" fmla="*/ 1270 w 1846"/>
                <a:gd name="T27" fmla="*/ 34 h 318"/>
                <a:gd name="T28" fmla="*/ 1388 w 1846"/>
                <a:gd name="T29" fmla="*/ 68 h 318"/>
                <a:gd name="T30" fmla="*/ 1506 w 1846"/>
                <a:gd name="T31" fmla="*/ 42 h 318"/>
                <a:gd name="T32" fmla="*/ 1624 w 1846"/>
                <a:gd name="T33" fmla="*/ 20 h 318"/>
                <a:gd name="T34" fmla="*/ 1732 w 1846"/>
                <a:gd name="T35" fmla="*/ 40 h 318"/>
                <a:gd name="T36" fmla="*/ 1846 w 1846"/>
                <a:gd name="T37" fmla="*/ 42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6"/>
                <a:gd name="T58" fmla="*/ 0 h 318"/>
                <a:gd name="T59" fmla="*/ 1846 w 1846"/>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6" h="318">
                  <a:moveTo>
                    <a:pt x="0" y="318"/>
                  </a:moveTo>
                  <a:lnTo>
                    <a:pt x="30" y="264"/>
                  </a:lnTo>
                  <a:lnTo>
                    <a:pt x="64" y="208"/>
                  </a:lnTo>
                  <a:lnTo>
                    <a:pt x="116" y="94"/>
                  </a:lnTo>
                  <a:lnTo>
                    <a:pt x="236" y="36"/>
                  </a:lnTo>
                  <a:lnTo>
                    <a:pt x="354" y="0"/>
                  </a:lnTo>
                  <a:lnTo>
                    <a:pt x="470" y="10"/>
                  </a:lnTo>
                  <a:lnTo>
                    <a:pt x="580" y="28"/>
                  </a:lnTo>
                  <a:lnTo>
                    <a:pt x="696" y="28"/>
                  </a:lnTo>
                  <a:lnTo>
                    <a:pt x="806" y="52"/>
                  </a:lnTo>
                  <a:lnTo>
                    <a:pt x="924" y="52"/>
                  </a:lnTo>
                  <a:lnTo>
                    <a:pt x="1040" y="38"/>
                  </a:lnTo>
                  <a:lnTo>
                    <a:pt x="1160" y="48"/>
                  </a:lnTo>
                  <a:lnTo>
                    <a:pt x="1270" y="34"/>
                  </a:lnTo>
                  <a:lnTo>
                    <a:pt x="1388" y="68"/>
                  </a:lnTo>
                  <a:lnTo>
                    <a:pt x="1506" y="42"/>
                  </a:lnTo>
                  <a:lnTo>
                    <a:pt x="1624" y="20"/>
                  </a:lnTo>
                  <a:lnTo>
                    <a:pt x="1732" y="40"/>
                  </a:lnTo>
                  <a:lnTo>
                    <a:pt x="1846" y="42"/>
                  </a:lnTo>
                </a:path>
              </a:pathLst>
            </a:custGeom>
            <a:noFill/>
            <a:ln w="22225" cmpd="sng">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grpSp>
          <p:nvGrpSpPr>
            <p:cNvPr id="30724" name="Group 4"/>
            <p:cNvGrpSpPr>
              <a:grpSpLocks/>
            </p:cNvGrpSpPr>
            <p:nvPr/>
          </p:nvGrpSpPr>
          <p:grpSpPr bwMode="auto">
            <a:xfrm>
              <a:off x="588" y="2043"/>
              <a:ext cx="1867" cy="461"/>
              <a:chOff x="588" y="2043"/>
              <a:chExt cx="1867" cy="461"/>
            </a:xfrm>
          </p:grpSpPr>
          <p:grpSp>
            <p:nvGrpSpPr>
              <p:cNvPr id="30725" name="Group 5"/>
              <p:cNvGrpSpPr>
                <a:grpSpLocks/>
              </p:cNvGrpSpPr>
              <p:nvPr/>
            </p:nvGrpSpPr>
            <p:grpSpPr bwMode="auto">
              <a:xfrm>
                <a:off x="588" y="2313"/>
                <a:ext cx="46" cy="191"/>
                <a:chOff x="588" y="2313"/>
                <a:chExt cx="46" cy="191"/>
              </a:xfrm>
            </p:grpSpPr>
            <p:sp>
              <p:nvSpPr>
                <p:cNvPr id="30726" name="Line 6"/>
                <p:cNvSpPr>
                  <a:spLocks noChangeShapeType="1"/>
                </p:cNvSpPr>
                <p:nvPr/>
              </p:nvSpPr>
              <p:spPr bwMode="auto">
                <a:xfrm>
                  <a:off x="612" y="2314"/>
                  <a:ext cx="0" cy="18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27" name="Line 7"/>
                <p:cNvSpPr>
                  <a:spLocks noChangeShapeType="1"/>
                </p:cNvSpPr>
                <p:nvPr/>
              </p:nvSpPr>
              <p:spPr bwMode="auto">
                <a:xfrm flipH="1">
                  <a:off x="588" y="231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28" name="Line 8"/>
                <p:cNvSpPr>
                  <a:spLocks noChangeShapeType="1"/>
                </p:cNvSpPr>
                <p:nvPr/>
              </p:nvSpPr>
              <p:spPr bwMode="auto">
                <a:xfrm flipH="1">
                  <a:off x="589" y="2504"/>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29" name="Oval 9"/>
                <p:cNvSpPr>
                  <a:spLocks noChangeArrowheads="1"/>
                </p:cNvSpPr>
                <p:nvPr/>
              </p:nvSpPr>
              <p:spPr bwMode="auto">
                <a:xfrm>
                  <a:off x="589" y="2397"/>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30" name="Group 10"/>
              <p:cNvGrpSpPr>
                <a:grpSpLocks/>
              </p:cNvGrpSpPr>
              <p:nvPr/>
            </p:nvGrpSpPr>
            <p:grpSpPr bwMode="auto">
              <a:xfrm>
                <a:off x="679" y="2177"/>
                <a:ext cx="47" cy="188"/>
                <a:chOff x="679" y="2177"/>
                <a:chExt cx="47" cy="188"/>
              </a:xfrm>
            </p:grpSpPr>
            <p:sp>
              <p:nvSpPr>
                <p:cNvPr id="30731" name="Line 11"/>
                <p:cNvSpPr>
                  <a:spLocks noChangeShapeType="1"/>
                </p:cNvSpPr>
                <p:nvPr/>
              </p:nvSpPr>
              <p:spPr bwMode="auto">
                <a:xfrm>
                  <a:off x="703" y="2177"/>
                  <a:ext cx="0" cy="18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32" name="Line 12"/>
                <p:cNvSpPr>
                  <a:spLocks noChangeShapeType="1"/>
                </p:cNvSpPr>
                <p:nvPr/>
              </p:nvSpPr>
              <p:spPr bwMode="auto">
                <a:xfrm flipH="1">
                  <a:off x="679" y="2177"/>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33" name="Line 13"/>
                <p:cNvSpPr>
                  <a:spLocks noChangeShapeType="1"/>
                </p:cNvSpPr>
                <p:nvPr/>
              </p:nvSpPr>
              <p:spPr bwMode="auto">
                <a:xfrm flipH="1">
                  <a:off x="679" y="2365"/>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34" name="Oval 14"/>
                <p:cNvSpPr>
                  <a:spLocks noChangeArrowheads="1"/>
                </p:cNvSpPr>
                <p:nvPr/>
              </p:nvSpPr>
              <p:spPr bwMode="auto">
                <a:xfrm>
                  <a:off x="681" y="2229"/>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35" name="Group 15"/>
              <p:cNvGrpSpPr>
                <a:grpSpLocks/>
              </p:cNvGrpSpPr>
              <p:nvPr/>
            </p:nvGrpSpPr>
            <p:grpSpPr bwMode="auto">
              <a:xfrm>
                <a:off x="795" y="2102"/>
                <a:ext cx="46" cy="194"/>
                <a:chOff x="795" y="2102"/>
                <a:chExt cx="46" cy="194"/>
              </a:xfrm>
            </p:grpSpPr>
            <p:sp>
              <p:nvSpPr>
                <p:cNvPr id="30736" name="Line 16"/>
                <p:cNvSpPr>
                  <a:spLocks noChangeShapeType="1"/>
                </p:cNvSpPr>
                <p:nvPr/>
              </p:nvSpPr>
              <p:spPr bwMode="auto">
                <a:xfrm>
                  <a:off x="820" y="2102"/>
                  <a:ext cx="0" cy="19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37" name="Line 17"/>
                <p:cNvSpPr>
                  <a:spLocks noChangeShapeType="1"/>
                </p:cNvSpPr>
                <p:nvPr/>
              </p:nvSpPr>
              <p:spPr bwMode="auto">
                <a:xfrm flipH="1">
                  <a:off x="796" y="21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38" name="Line 18"/>
                <p:cNvSpPr>
                  <a:spLocks noChangeShapeType="1"/>
                </p:cNvSpPr>
                <p:nvPr/>
              </p:nvSpPr>
              <p:spPr bwMode="auto">
                <a:xfrm flipH="1">
                  <a:off x="796" y="22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39" name="Oval 19"/>
                <p:cNvSpPr>
                  <a:spLocks noChangeArrowheads="1"/>
                </p:cNvSpPr>
                <p:nvPr/>
              </p:nvSpPr>
              <p:spPr bwMode="auto">
                <a:xfrm>
                  <a:off x="795" y="2176"/>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40" name="Group 20"/>
              <p:cNvGrpSpPr>
                <a:grpSpLocks/>
              </p:cNvGrpSpPr>
              <p:nvPr/>
            </p:nvGrpSpPr>
            <p:grpSpPr bwMode="auto">
              <a:xfrm>
                <a:off x="914" y="2056"/>
                <a:ext cx="45" cy="240"/>
                <a:chOff x="914" y="2056"/>
                <a:chExt cx="45" cy="240"/>
              </a:xfrm>
            </p:grpSpPr>
            <p:sp>
              <p:nvSpPr>
                <p:cNvPr id="30741" name="Line 21"/>
                <p:cNvSpPr>
                  <a:spLocks noChangeShapeType="1"/>
                </p:cNvSpPr>
                <p:nvPr/>
              </p:nvSpPr>
              <p:spPr bwMode="auto">
                <a:xfrm>
                  <a:off x="938" y="2056"/>
                  <a:ext cx="0" cy="23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42" name="Line 22"/>
                <p:cNvSpPr>
                  <a:spLocks noChangeShapeType="1"/>
                </p:cNvSpPr>
                <p:nvPr/>
              </p:nvSpPr>
              <p:spPr bwMode="auto">
                <a:xfrm flipH="1">
                  <a:off x="914" y="206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43" name="Line 23"/>
                <p:cNvSpPr>
                  <a:spLocks noChangeShapeType="1"/>
                </p:cNvSpPr>
                <p:nvPr/>
              </p:nvSpPr>
              <p:spPr bwMode="auto">
                <a:xfrm flipH="1">
                  <a:off x="914" y="22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44" name="Oval 24"/>
                <p:cNvSpPr>
                  <a:spLocks noChangeArrowheads="1"/>
                </p:cNvSpPr>
                <p:nvPr/>
              </p:nvSpPr>
              <p:spPr bwMode="auto">
                <a:xfrm>
                  <a:off x="914" y="2138"/>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45" name="Group 25"/>
              <p:cNvGrpSpPr>
                <a:grpSpLocks/>
              </p:cNvGrpSpPr>
              <p:nvPr/>
            </p:nvGrpSpPr>
            <p:grpSpPr bwMode="auto">
              <a:xfrm>
                <a:off x="1030" y="2076"/>
                <a:ext cx="45" cy="207"/>
                <a:chOff x="1030" y="2076"/>
                <a:chExt cx="45" cy="207"/>
              </a:xfrm>
            </p:grpSpPr>
            <p:sp>
              <p:nvSpPr>
                <p:cNvPr id="30746" name="Line 26"/>
                <p:cNvSpPr>
                  <a:spLocks noChangeShapeType="1"/>
                </p:cNvSpPr>
                <p:nvPr/>
              </p:nvSpPr>
              <p:spPr bwMode="auto">
                <a:xfrm>
                  <a:off x="1054" y="2076"/>
                  <a:ext cx="0" cy="20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47" name="Line 27"/>
                <p:cNvSpPr>
                  <a:spLocks noChangeShapeType="1"/>
                </p:cNvSpPr>
                <p:nvPr/>
              </p:nvSpPr>
              <p:spPr bwMode="auto">
                <a:xfrm flipH="1">
                  <a:off x="1030" y="2077"/>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48" name="Line 28"/>
                <p:cNvSpPr>
                  <a:spLocks noChangeShapeType="1"/>
                </p:cNvSpPr>
                <p:nvPr/>
              </p:nvSpPr>
              <p:spPr bwMode="auto">
                <a:xfrm flipH="1">
                  <a:off x="1030" y="228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49" name="Oval 29"/>
                <p:cNvSpPr>
                  <a:spLocks noChangeArrowheads="1"/>
                </p:cNvSpPr>
                <p:nvPr/>
              </p:nvSpPr>
              <p:spPr bwMode="auto">
                <a:xfrm>
                  <a:off x="1030" y="2148"/>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50" name="Group 30"/>
              <p:cNvGrpSpPr>
                <a:grpSpLocks/>
              </p:cNvGrpSpPr>
              <p:nvPr/>
            </p:nvGrpSpPr>
            <p:grpSpPr bwMode="auto">
              <a:xfrm>
                <a:off x="1142" y="2099"/>
                <a:ext cx="45" cy="187"/>
                <a:chOff x="1142" y="2099"/>
                <a:chExt cx="45" cy="187"/>
              </a:xfrm>
            </p:grpSpPr>
            <p:sp>
              <p:nvSpPr>
                <p:cNvPr id="30751" name="Line 31"/>
                <p:cNvSpPr>
                  <a:spLocks noChangeShapeType="1"/>
                </p:cNvSpPr>
                <p:nvPr/>
              </p:nvSpPr>
              <p:spPr bwMode="auto">
                <a:xfrm>
                  <a:off x="1166" y="2099"/>
                  <a:ext cx="0" cy="18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52" name="Line 32"/>
                <p:cNvSpPr>
                  <a:spLocks noChangeShapeType="1"/>
                </p:cNvSpPr>
                <p:nvPr/>
              </p:nvSpPr>
              <p:spPr bwMode="auto">
                <a:xfrm flipH="1">
                  <a:off x="1142" y="2101"/>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53" name="Line 33"/>
                <p:cNvSpPr>
                  <a:spLocks noChangeShapeType="1"/>
                </p:cNvSpPr>
                <p:nvPr/>
              </p:nvSpPr>
              <p:spPr bwMode="auto">
                <a:xfrm flipH="1">
                  <a:off x="1142" y="228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54" name="Oval 34"/>
                <p:cNvSpPr>
                  <a:spLocks noChangeArrowheads="1"/>
                </p:cNvSpPr>
                <p:nvPr/>
              </p:nvSpPr>
              <p:spPr bwMode="auto">
                <a:xfrm>
                  <a:off x="1142" y="2162"/>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55" name="Group 35"/>
              <p:cNvGrpSpPr>
                <a:grpSpLocks/>
              </p:cNvGrpSpPr>
              <p:nvPr/>
            </p:nvGrpSpPr>
            <p:grpSpPr bwMode="auto">
              <a:xfrm>
                <a:off x="1257" y="2083"/>
                <a:ext cx="45" cy="226"/>
                <a:chOff x="1257" y="2083"/>
                <a:chExt cx="45" cy="226"/>
              </a:xfrm>
            </p:grpSpPr>
            <p:sp>
              <p:nvSpPr>
                <p:cNvPr id="30756" name="Line 36"/>
                <p:cNvSpPr>
                  <a:spLocks noChangeShapeType="1"/>
                </p:cNvSpPr>
                <p:nvPr/>
              </p:nvSpPr>
              <p:spPr bwMode="auto">
                <a:xfrm>
                  <a:off x="1281" y="2083"/>
                  <a:ext cx="0" cy="22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57" name="Line 37"/>
                <p:cNvSpPr>
                  <a:spLocks noChangeShapeType="1"/>
                </p:cNvSpPr>
                <p:nvPr/>
              </p:nvSpPr>
              <p:spPr bwMode="auto">
                <a:xfrm flipH="1">
                  <a:off x="1257" y="2087"/>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58" name="Line 38"/>
                <p:cNvSpPr>
                  <a:spLocks noChangeShapeType="1"/>
                </p:cNvSpPr>
                <p:nvPr/>
              </p:nvSpPr>
              <p:spPr bwMode="auto">
                <a:xfrm flipH="1">
                  <a:off x="1257" y="230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59" name="Oval 39"/>
                <p:cNvSpPr>
                  <a:spLocks noChangeArrowheads="1"/>
                </p:cNvSpPr>
                <p:nvPr/>
              </p:nvSpPr>
              <p:spPr bwMode="auto">
                <a:xfrm>
                  <a:off x="1257" y="2164"/>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60" name="Group 40"/>
              <p:cNvGrpSpPr>
                <a:grpSpLocks/>
              </p:cNvGrpSpPr>
              <p:nvPr/>
            </p:nvGrpSpPr>
            <p:grpSpPr bwMode="auto">
              <a:xfrm>
                <a:off x="1367" y="2101"/>
                <a:ext cx="46" cy="221"/>
                <a:chOff x="1367" y="2101"/>
                <a:chExt cx="46" cy="221"/>
              </a:xfrm>
            </p:grpSpPr>
            <p:sp>
              <p:nvSpPr>
                <p:cNvPr id="30761" name="Line 41"/>
                <p:cNvSpPr>
                  <a:spLocks noChangeShapeType="1"/>
                </p:cNvSpPr>
                <p:nvPr/>
              </p:nvSpPr>
              <p:spPr bwMode="auto">
                <a:xfrm>
                  <a:off x="1392" y="2103"/>
                  <a:ext cx="0" cy="21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62" name="Line 42"/>
                <p:cNvSpPr>
                  <a:spLocks noChangeShapeType="1"/>
                </p:cNvSpPr>
                <p:nvPr/>
              </p:nvSpPr>
              <p:spPr bwMode="auto">
                <a:xfrm flipH="1">
                  <a:off x="1368" y="2101"/>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63" name="Line 43"/>
                <p:cNvSpPr>
                  <a:spLocks noChangeShapeType="1"/>
                </p:cNvSpPr>
                <p:nvPr/>
              </p:nvSpPr>
              <p:spPr bwMode="auto">
                <a:xfrm flipH="1">
                  <a:off x="1368" y="232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64" name="Oval 44"/>
                <p:cNvSpPr>
                  <a:spLocks noChangeArrowheads="1"/>
                </p:cNvSpPr>
                <p:nvPr/>
              </p:nvSpPr>
              <p:spPr bwMode="auto">
                <a:xfrm>
                  <a:off x="1367" y="2187"/>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65" name="Group 45"/>
              <p:cNvGrpSpPr>
                <a:grpSpLocks/>
              </p:cNvGrpSpPr>
              <p:nvPr/>
            </p:nvGrpSpPr>
            <p:grpSpPr bwMode="auto">
              <a:xfrm>
                <a:off x="1486" y="2088"/>
                <a:ext cx="45" cy="253"/>
                <a:chOff x="1486" y="2088"/>
                <a:chExt cx="45" cy="253"/>
              </a:xfrm>
            </p:grpSpPr>
            <p:sp>
              <p:nvSpPr>
                <p:cNvPr id="30766" name="Line 46"/>
                <p:cNvSpPr>
                  <a:spLocks noChangeShapeType="1"/>
                </p:cNvSpPr>
                <p:nvPr/>
              </p:nvSpPr>
              <p:spPr bwMode="auto">
                <a:xfrm>
                  <a:off x="1510" y="2088"/>
                  <a:ext cx="0" cy="251"/>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67" name="Line 47"/>
                <p:cNvSpPr>
                  <a:spLocks noChangeShapeType="1"/>
                </p:cNvSpPr>
                <p:nvPr/>
              </p:nvSpPr>
              <p:spPr bwMode="auto">
                <a:xfrm flipH="1">
                  <a:off x="1486" y="209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68" name="Line 48"/>
                <p:cNvSpPr>
                  <a:spLocks noChangeShapeType="1"/>
                </p:cNvSpPr>
                <p:nvPr/>
              </p:nvSpPr>
              <p:spPr bwMode="auto">
                <a:xfrm flipH="1">
                  <a:off x="1486" y="2341"/>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69" name="Oval 49"/>
                <p:cNvSpPr>
                  <a:spLocks noChangeArrowheads="1"/>
                </p:cNvSpPr>
                <p:nvPr/>
              </p:nvSpPr>
              <p:spPr bwMode="auto">
                <a:xfrm>
                  <a:off x="1486" y="2186"/>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70" name="Group 50"/>
              <p:cNvGrpSpPr>
                <a:grpSpLocks/>
              </p:cNvGrpSpPr>
              <p:nvPr/>
            </p:nvGrpSpPr>
            <p:grpSpPr bwMode="auto">
              <a:xfrm>
                <a:off x="1602" y="2074"/>
                <a:ext cx="46" cy="235"/>
                <a:chOff x="1602" y="2074"/>
                <a:chExt cx="46" cy="235"/>
              </a:xfrm>
            </p:grpSpPr>
            <p:sp>
              <p:nvSpPr>
                <p:cNvPr id="30771" name="Line 51"/>
                <p:cNvSpPr>
                  <a:spLocks noChangeShapeType="1"/>
                </p:cNvSpPr>
                <p:nvPr/>
              </p:nvSpPr>
              <p:spPr bwMode="auto">
                <a:xfrm>
                  <a:off x="1627" y="2074"/>
                  <a:ext cx="0" cy="23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72" name="Line 52"/>
                <p:cNvSpPr>
                  <a:spLocks noChangeShapeType="1"/>
                </p:cNvSpPr>
                <p:nvPr/>
              </p:nvSpPr>
              <p:spPr bwMode="auto">
                <a:xfrm flipH="1">
                  <a:off x="1603" y="2075"/>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73" name="Line 53"/>
                <p:cNvSpPr>
                  <a:spLocks noChangeShapeType="1"/>
                </p:cNvSpPr>
                <p:nvPr/>
              </p:nvSpPr>
              <p:spPr bwMode="auto">
                <a:xfrm flipH="1">
                  <a:off x="1603" y="2308"/>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74" name="Oval 54"/>
                <p:cNvSpPr>
                  <a:spLocks noChangeArrowheads="1"/>
                </p:cNvSpPr>
                <p:nvPr/>
              </p:nvSpPr>
              <p:spPr bwMode="auto">
                <a:xfrm>
                  <a:off x="1602" y="2174"/>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75" name="Group 55"/>
              <p:cNvGrpSpPr>
                <a:grpSpLocks/>
              </p:cNvGrpSpPr>
              <p:nvPr/>
            </p:nvGrpSpPr>
            <p:grpSpPr bwMode="auto">
              <a:xfrm>
                <a:off x="1720" y="2103"/>
                <a:ext cx="46" cy="217"/>
                <a:chOff x="1720" y="2103"/>
                <a:chExt cx="46" cy="217"/>
              </a:xfrm>
            </p:grpSpPr>
            <p:sp>
              <p:nvSpPr>
                <p:cNvPr id="30776" name="Line 56"/>
                <p:cNvSpPr>
                  <a:spLocks noChangeShapeType="1"/>
                </p:cNvSpPr>
                <p:nvPr/>
              </p:nvSpPr>
              <p:spPr bwMode="auto">
                <a:xfrm>
                  <a:off x="1745" y="2103"/>
                  <a:ext cx="0" cy="21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77" name="Line 57"/>
                <p:cNvSpPr>
                  <a:spLocks noChangeShapeType="1"/>
                </p:cNvSpPr>
                <p:nvPr/>
              </p:nvSpPr>
              <p:spPr bwMode="auto">
                <a:xfrm flipH="1">
                  <a:off x="1721" y="210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78" name="Line 58"/>
                <p:cNvSpPr>
                  <a:spLocks noChangeShapeType="1"/>
                </p:cNvSpPr>
                <p:nvPr/>
              </p:nvSpPr>
              <p:spPr bwMode="auto">
                <a:xfrm flipH="1">
                  <a:off x="1721" y="232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79" name="Oval 59"/>
                <p:cNvSpPr>
                  <a:spLocks noChangeArrowheads="1"/>
                </p:cNvSpPr>
                <p:nvPr/>
              </p:nvSpPr>
              <p:spPr bwMode="auto">
                <a:xfrm>
                  <a:off x="1720" y="218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80" name="Group 60"/>
              <p:cNvGrpSpPr>
                <a:grpSpLocks/>
              </p:cNvGrpSpPr>
              <p:nvPr/>
            </p:nvGrpSpPr>
            <p:grpSpPr bwMode="auto">
              <a:xfrm>
                <a:off x="1831" y="2043"/>
                <a:ext cx="46" cy="265"/>
                <a:chOff x="1831" y="2043"/>
                <a:chExt cx="46" cy="265"/>
              </a:xfrm>
            </p:grpSpPr>
            <p:sp>
              <p:nvSpPr>
                <p:cNvPr id="30781" name="Line 61"/>
                <p:cNvSpPr>
                  <a:spLocks noChangeShapeType="1"/>
                </p:cNvSpPr>
                <p:nvPr/>
              </p:nvSpPr>
              <p:spPr bwMode="auto">
                <a:xfrm>
                  <a:off x="1856" y="2043"/>
                  <a:ext cx="0" cy="26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82" name="Line 62"/>
                <p:cNvSpPr>
                  <a:spLocks noChangeShapeType="1"/>
                </p:cNvSpPr>
                <p:nvPr/>
              </p:nvSpPr>
              <p:spPr bwMode="auto">
                <a:xfrm flipH="1">
                  <a:off x="1832" y="2044"/>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83" name="Line 63"/>
                <p:cNvSpPr>
                  <a:spLocks noChangeShapeType="1"/>
                </p:cNvSpPr>
                <p:nvPr/>
              </p:nvSpPr>
              <p:spPr bwMode="auto">
                <a:xfrm flipH="1">
                  <a:off x="1832" y="2308"/>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84" name="Oval 64"/>
                <p:cNvSpPr>
                  <a:spLocks noChangeArrowheads="1"/>
                </p:cNvSpPr>
                <p:nvPr/>
              </p:nvSpPr>
              <p:spPr bwMode="auto">
                <a:xfrm>
                  <a:off x="1831" y="2172"/>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85" name="Group 65"/>
              <p:cNvGrpSpPr>
                <a:grpSpLocks/>
              </p:cNvGrpSpPr>
              <p:nvPr/>
            </p:nvGrpSpPr>
            <p:grpSpPr bwMode="auto">
              <a:xfrm>
                <a:off x="1948" y="2104"/>
                <a:ext cx="46" cy="261"/>
                <a:chOff x="1948" y="2104"/>
                <a:chExt cx="46" cy="261"/>
              </a:xfrm>
            </p:grpSpPr>
            <p:sp>
              <p:nvSpPr>
                <p:cNvPr id="30786" name="Line 66"/>
                <p:cNvSpPr>
                  <a:spLocks noChangeShapeType="1"/>
                </p:cNvSpPr>
                <p:nvPr/>
              </p:nvSpPr>
              <p:spPr bwMode="auto">
                <a:xfrm>
                  <a:off x="1972" y="2107"/>
                  <a:ext cx="0" cy="25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87" name="Line 67"/>
                <p:cNvSpPr>
                  <a:spLocks noChangeShapeType="1"/>
                </p:cNvSpPr>
                <p:nvPr/>
              </p:nvSpPr>
              <p:spPr bwMode="auto">
                <a:xfrm flipH="1">
                  <a:off x="1948" y="2104"/>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88" name="Line 68"/>
                <p:cNvSpPr>
                  <a:spLocks noChangeShapeType="1"/>
                </p:cNvSpPr>
                <p:nvPr/>
              </p:nvSpPr>
              <p:spPr bwMode="auto">
                <a:xfrm flipH="1">
                  <a:off x="1948" y="2365"/>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89" name="Oval 69"/>
                <p:cNvSpPr>
                  <a:spLocks noChangeArrowheads="1"/>
                </p:cNvSpPr>
                <p:nvPr/>
              </p:nvSpPr>
              <p:spPr bwMode="auto">
                <a:xfrm>
                  <a:off x="1949" y="2203"/>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90" name="Group 70"/>
              <p:cNvGrpSpPr>
                <a:grpSpLocks/>
              </p:cNvGrpSpPr>
              <p:nvPr/>
            </p:nvGrpSpPr>
            <p:grpSpPr bwMode="auto">
              <a:xfrm>
                <a:off x="2066" y="2080"/>
                <a:ext cx="45" cy="304"/>
                <a:chOff x="2066" y="2080"/>
                <a:chExt cx="45" cy="304"/>
              </a:xfrm>
            </p:grpSpPr>
            <p:sp>
              <p:nvSpPr>
                <p:cNvPr id="30791" name="Line 71"/>
                <p:cNvSpPr>
                  <a:spLocks noChangeShapeType="1"/>
                </p:cNvSpPr>
                <p:nvPr/>
              </p:nvSpPr>
              <p:spPr bwMode="auto">
                <a:xfrm>
                  <a:off x="2090" y="2080"/>
                  <a:ext cx="0" cy="30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92" name="Line 72"/>
                <p:cNvSpPr>
                  <a:spLocks noChangeShapeType="1"/>
                </p:cNvSpPr>
                <p:nvPr/>
              </p:nvSpPr>
              <p:spPr bwMode="auto">
                <a:xfrm flipH="1">
                  <a:off x="2066" y="208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93" name="Line 73"/>
                <p:cNvSpPr>
                  <a:spLocks noChangeShapeType="1"/>
                </p:cNvSpPr>
                <p:nvPr/>
              </p:nvSpPr>
              <p:spPr bwMode="auto">
                <a:xfrm flipH="1">
                  <a:off x="2066" y="2384"/>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94" name="Oval 74"/>
                <p:cNvSpPr>
                  <a:spLocks noChangeArrowheads="1"/>
                </p:cNvSpPr>
                <p:nvPr/>
              </p:nvSpPr>
              <p:spPr bwMode="auto">
                <a:xfrm>
                  <a:off x="2066" y="2177"/>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795" name="Group 75"/>
              <p:cNvGrpSpPr>
                <a:grpSpLocks/>
              </p:cNvGrpSpPr>
              <p:nvPr/>
            </p:nvGrpSpPr>
            <p:grpSpPr bwMode="auto">
              <a:xfrm>
                <a:off x="2182" y="2090"/>
                <a:ext cx="46" cy="217"/>
                <a:chOff x="2182" y="2090"/>
                <a:chExt cx="46" cy="217"/>
              </a:xfrm>
            </p:grpSpPr>
            <p:sp>
              <p:nvSpPr>
                <p:cNvPr id="30796" name="Line 76"/>
                <p:cNvSpPr>
                  <a:spLocks noChangeShapeType="1"/>
                </p:cNvSpPr>
                <p:nvPr/>
              </p:nvSpPr>
              <p:spPr bwMode="auto">
                <a:xfrm>
                  <a:off x="2207" y="2090"/>
                  <a:ext cx="0" cy="21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97" name="Line 77"/>
                <p:cNvSpPr>
                  <a:spLocks noChangeShapeType="1"/>
                </p:cNvSpPr>
                <p:nvPr/>
              </p:nvSpPr>
              <p:spPr bwMode="auto">
                <a:xfrm flipH="1">
                  <a:off x="2183" y="209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98" name="Line 78"/>
                <p:cNvSpPr>
                  <a:spLocks noChangeShapeType="1"/>
                </p:cNvSpPr>
                <p:nvPr/>
              </p:nvSpPr>
              <p:spPr bwMode="auto">
                <a:xfrm flipH="1">
                  <a:off x="2183" y="2307"/>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799" name="Oval 79"/>
                <p:cNvSpPr>
                  <a:spLocks noChangeArrowheads="1"/>
                </p:cNvSpPr>
                <p:nvPr/>
              </p:nvSpPr>
              <p:spPr bwMode="auto">
                <a:xfrm>
                  <a:off x="2182" y="2154"/>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800" name="Group 80"/>
              <p:cNvGrpSpPr>
                <a:grpSpLocks/>
              </p:cNvGrpSpPr>
              <p:nvPr/>
            </p:nvGrpSpPr>
            <p:grpSpPr bwMode="auto">
              <a:xfrm>
                <a:off x="2292" y="2081"/>
                <a:ext cx="46" cy="271"/>
                <a:chOff x="2292" y="2081"/>
                <a:chExt cx="46" cy="271"/>
              </a:xfrm>
            </p:grpSpPr>
            <p:sp>
              <p:nvSpPr>
                <p:cNvPr id="30801" name="Line 81"/>
                <p:cNvSpPr>
                  <a:spLocks noChangeShapeType="1"/>
                </p:cNvSpPr>
                <p:nvPr/>
              </p:nvSpPr>
              <p:spPr bwMode="auto">
                <a:xfrm>
                  <a:off x="2317" y="2081"/>
                  <a:ext cx="0" cy="271"/>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02" name="Line 82"/>
                <p:cNvSpPr>
                  <a:spLocks noChangeShapeType="1"/>
                </p:cNvSpPr>
                <p:nvPr/>
              </p:nvSpPr>
              <p:spPr bwMode="auto">
                <a:xfrm flipH="1">
                  <a:off x="2293" y="208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03" name="Line 83"/>
                <p:cNvSpPr>
                  <a:spLocks noChangeShapeType="1"/>
                </p:cNvSpPr>
                <p:nvPr/>
              </p:nvSpPr>
              <p:spPr bwMode="auto">
                <a:xfrm flipH="1">
                  <a:off x="2293" y="234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04" name="Oval 84"/>
                <p:cNvSpPr>
                  <a:spLocks noChangeArrowheads="1"/>
                </p:cNvSpPr>
                <p:nvPr/>
              </p:nvSpPr>
              <p:spPr bwMode="auto">
                <a:xfrm>
                  <a:off x="2292" y="2173"/>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805" name="Group 85"/>
              <p:cNvGrpSpPr>
                <a:grpSpLocks/>
              </p:cNvGrpSpPr>
              <p:nvPr/>
            </p:nvGrpSpPr>
            <p:grpSpPr bwMode="auto">
              <a:xfrm>
                <a:off x="2410" y="2137"/>
                <a:ext cx="45" cy="155"/>
                <a:chOff x="2410" y="2137"/>
                <a:chExt cx="45" cy="155"/>
              </a:xfrm>
            </p:grpSpPr>
            <p:sp>
              <p:nvSpPr>
                <p:cNvPr id="30806" name="Line 86"/>
                <p:cNvSpPr>
                  <a:spLocks noChangeShapeType="1"/>
                </p:cNvSpPr>
                <p:nvPr/>
              </p:nvSpPr>
              <p:spPr bwMode="auto">
                <a:xfrm>
                  <a:off x="2434" y="2137"/>
                  <a:ext cx="0" cy="15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07" name="Line 87"/>
                <p:cNvSpPr>
                  <a:spLocks noChangeShapeType="1"/>
                </p:cNvSpPr>
                <p:nvPr/>
              </p:nvSpPr>
              <p:spPr bwMode="auto">
                <a:xfrm flipH="1">
                  <a:off x="2410" y="2141"/>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08" name="Line 88"/>
                <p:cNvSpPr>
                  <a:spLocks noChangeShapeType="1"/>
                </p:cNvSpPr>
                <p:nvPr/>
              </p:nvSpPr>
              <p:spPr bwMode="auto">
                <a:xfrm flipH="1">
                  <a:off x="2410" y="228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09" name="Oval 89"/>
                <p:cNvSpPr>
                  <a:spLocks noChangeArrowheads="1"/>
                </p:cNvSpPr>
                <p:nvPr/>
              </p:nvSpPr>
              <p:spPr bwMode="auto">
                <a:xfrm>
                  <a:off x="2410" y="2178"/>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grpSp>
      <p:sp>
        <p:nvSpPr>
          <p:cNvPr id="30810" name="Rectangle 90"/>
          <p:cNvSpPr>
            <a:spLocks noGrp="1" noChangeArrowheads="1"/>
          </p:cNvSpPr>
          <p:nvPr>
            <p:ph type="title" idx="4294967295"/>
          </p:nvPr>
        </p:nvSpPr>
        <p:spPr>
          <a:xfrm>
            <a:off x="26988" y="152400"/>
            <a:ext cx="8993187" cy="792163"/>
          </a:xfrm>
          <a:noFill/>
        </p:spPr>
        <p:txBody>
          <a:bodyPr tIns="0" rIns="0" bIns="0" anchor="b"/>
          <a:lstStyle/>
          <a:p>
            <a:r>
              <a:rPr lang="en-US" altLang="ar-EG" sz="2400" dirty="0"/>
              <a:t>CREATE: In patients with CKD early and complete correction of </a:t>
            </a:r>
            <a:r>
              <a:rPr lang="en-US" altLang="ar-EG" sz="2400" dirty="0" err="1"/>
              <a:t>anaemia</a:t>
            </a:r>
            <a:r>
              <a:rPr lang="en-US" altLang="ar-EG" sz="2400" dirty="0"/>
              <a:t> did not reduce the risk of CV events</a:t>
            </a:r>
            <a:endParaRPr lang="de-CH" altLang="ar-EG" sz="2400" dirty="0"/>
          </a:p>
        </p:txBody>
      </p:sp>
      <p:sp>
        <p:nvSpPr>
          <p:cNvPr id="30811" name="Rectangle 91"/>
          <p:cNvSpPr>
            <a:spLocks noGrp="1" noChangeArrowheads="1"/>
          </p:cNvSpPr>
          <p:nvPr>
            <p:ph type="body" idx="4294967295"/>
          </p:nvPr>
        </p:nvSpPr>
        <p:spPr>
          <a:xfrm>
            <a:off x="474663" y="1341438"/>
            <a:ext cx="8162925" cy="719137"/>
          </a:xfrm>
          <a:noFill/>
        </p:spPr>
        <p:txBody>
          <a:bodyPr tIns="0" rIns="0" bIns="0"/>
          <a:lstStyle/>
          <a:p>
            <a:pPr marL="222250" indent="-222250">
              <a:tabLst>
                <a:tab pos="1973263" algn="l"/>
              </a:tabLst>
            </a:pPr>
            <a:r>
              <a:rPr lang="en-US" altLang="ar-EG" sz="2400"/>
              <a:t>Primary endpoint: Time to first CV event </a:t>
            </a:r>
            <a:br>
              <a:rPr lang="en-US" altLang="ar-EG" sz="2400"/>
            </a:br>
            <a:r>
              <a:rPr lang="en-US" altLang="ar-EG" sz="2400"/>
              <a:t>Hazard ratio: 0.78; 95% CI, 0.53–1.14; p=0.20)</a:t>
            </a:r>
          </a:p>
        </p:txBody>
      </p:sp>
      <p:sp>
        <p:nvSpPr>
          <p:cNvPr id="30812" name="Rectangle 92"/>
          <p:cNvSpPr>
            <a:spLocks noChangeArrowheads="1"/>
          </p:cNvSpPr>
          <p:nvPr/>
        </p:nvSpPr>
        <p:spPr bwMode="auto">
          <a:xfrm>
            <a:off x="769938" y="5640388"/>
            <a:ext cx="8231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188" indent="-3571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eaLnBrk="0" fontAlgn="base" hangingPunct="0">
              <a:lnSpc>
                <a:spcPct val="93000"/>
              </a:lnSpc>
              <a:spcBef>
                <a:spcPct val="20000"/>
              </a:spcBef>
              <a:spcAft>
                <a:spcPct val="0"/>
              </a:spcAft>
              <a:buClr>
                <a:srgbClr val="C5351B"/>
              </a:buClr>
              <a:buFontTx/>
              <a:buBlip>
                <a:blip r:embed="rId3"/>
              </a:buBlip>
            </a:pPr>
            <a:r>
              <a:rPr lang="en-US" altLang="ar-EG" sz="1600" smtClean="0">
                <a:solidFill>
                  <a:srgbClr val="343736"/>
                </a:solidFill>
              </a:rPr>
              <a:t>58 events (high Hb, n=301) vs 47 events (low Hb, n=302)</a:t>
            </a:r>
            <a:endParaRPr lang="de-CH" altLang="ar-EG" sz="1600" smtClean="0">
              <a:solidFill>
                <a:srgbClr val="343736"/>
              </a:solidFill>
            </a:endParaRPr>
          </a:p>
        </p:txBody>
      </p:sp>
      <p:sp>
        <p:nvSpPr>
          <p:cNvPr id="30813" name="Line 93"/>
          <p:cNvSpPr>
            <a:spLocks noChangeShapeType="1"/>
          </p:cNvSpPr>
          <p:nvPr/>
        </p:nvSpPr>
        <p:spPr bwMode="auto">
          <a:xfrm>
            <a:off x="4986338" y="2903538"/>
            <a:ext cx="0" cy="211613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14" name="Line 94"/>
          <p:cNvSpPr>
            <a:spLocks noChangeShapeType="1"/>
          </p:cNvSpPr>
          <p:nvPr/>
        </p:nvSpPr>
        <p:spPr bwMode="auto">
          <a:xfrm flipH="1">
            <a:off x="4933950" y="4557713"/>
            <a:ext cx="4921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15" name="Text Box 95"/>
          <p:cNvSpPr txBox="1">
            <a:spLocks noChangeArrowheads="1"/>
          </p:cNvSpPr>
          <p:nvPr/>
        </p:nvSpPr>
        <p:spPr bwMode="auto">
          <a:xfrm>
            <a:off x="4529138" y="438785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0.2</a:t>
            </a:r>
            <a:endParaRPr lang="en-US" altLang="ar-EG" sz="1600" smtClean="0">
              <a:solidFill>
                <a:srgbClr val="FFFFFF"/>
              </a:solidFill>
            </a:endParaRPr>
          </a:p>
        </p:txBody>
      </p:sp>
      <p:sp>
        <p:nvSpPr>
          <p:cNvPr id="30816" name="Line 96"/>
          <p:cNvSpPr>
            <a:spLocks noChangeShapeType="1"/>
          </p:cNvSpPr>
          <p:nvPr/>
        </p:nvSpPr>
        <p:spPr bwMode="auto">
          <a:xfrm flipH="1">
            <a:off x="4933950" y="4154488"/>
            <a:ext cx="4921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17" name="Text Box 97"/>
          <p:cNvSpPr txBox="1">
            <a:spLocks noChangeArrowheads="1"/>
          </p:cNvSpPr>
          <p:nvPr/>
        </p:nvSpPr>
        <p:spPr bwMode="auto">
          <a:xfrm>
            <a:off x="4529138" y="39846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0.4</a:t>
            </a:r>
            <a:endParaRPr lang="en-US" altLang="ar-EG" sz="1600" smtClean="0">
              <a:solidFill>
                <a:srgbClr val="FFFFFF"/>
              </a:solidFill>
            </a:endParaRPr>
          </a:p>
        </p:txBody>
      </p:sp>
      <p:sp>
        <p:nvSpPr>
          <p:cNvPr id="30818" name="Line 98"/>
          <p:cNvSpPr>
            <a:spLocks noChangeShapeType="1"/>
          </p:cNvSpPr>
          <p:nvPr/>
        </p:nvSpPr>
        <p:spPr bwMode="auto">
          <a:xfrm flipH="1">
            <a:off x="4933950" y="3754438"/>
            <a:ext cx="4921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19" name="Text Box 99"/>
          <p:cNvSpPr txBox="1">
            <a:spLocks noChangeArrowheads="1"/>
          </p:cNvSpPr>
          <p:nvPr/>
        </p:nvSpPr>
        <p:spPr bwMode="auto">
          <a:xfrm>
            <a:off x="4529138" y="358457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0.6</a:t>
            </a:r>
            <a:endParaRPr lang="en-US" altLang="ar-EG" sz="1600" smtClean="0">
              <a:solidFill>
                <a:srgbClr val="FFFFFF"/>
              </a:solidFill>
            </a:endParaRPr>
          </a:p>
        </p:txBody>
      </p:sp>
      <p:sp>
        <p:nvSpPr>
          <p:cNvPr id="30820" name="Line 100"/>
          <p:cNvSpPr>
            <a:spLocks noChangeShapeType="1"/>
          </p:cNvSpPr>
          <p:nvPr/>
        </p:nvSpPr>
        <p:spPr bwMode="auto">
          <a:xfrm flipH="1">
            <a:off x="4933950" y="3362325"/>
            <a:ext cx="4921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21" name="Text Box 101"/>
          <p:cNvSpPr txBox="1">
            <a:spLocks noChangeArrowheads="1"/>
          </p:cNvSpPr>
          <p:nvPr/>
        </p:nvSpPr>
        <p:spPr bwMode="auto">
          <a:xfrm>
            <a:off x="4529138" y="3192463"/>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0.8</a:t>
            </a:r>
            <a:endParaRPr lang="en-US" altLang="ar-EG" sz="1600" smtClean="0">
              <a:solidFill>
                <a:srgbClr val="FFFFFF"/>
              </a:solidFill>
            </a:endParaRPr>
          </a:p>
        </p:txBody>
      </p:sp>
      <p:sp>
        <p:nvSpPr>
          <p:cNvPr id="30822" name="Line 102"/>
          <p:cNvSpPr>
            <a:spLocks noChangeShapeType="1"/>
          </p:cNvSpPr>
          <p:nvPr/>
        </p:nvSpPr>
        <p:spPr bwMode="auto">
          <a:xfrm flipH="1">
            <a:off x="4933950" y="2960688"/>
            <a:ext cx="4921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23" name="Text Box 103"/>
          <p:cNvSpPr txBox="1">
            <a:spLocks noChangeArrowheads="1"/>
          </p:cNvSpPr>
          <p:nvPr/>
        </p:nvSpPr>
        <p:spPr bwMode="auto">
          <a:xfrm>
            <a:off x="4529138" y="27908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1.0</a:t>
            </a:r>
            <a:endParaRPr lang="en-US" altLang="ar-EG" sz="1600" smtClean="0">
              <a:solidFill>
                <a:srgbClr val="FFFFFF"/>
              </a:solidFill>
            </a:endParaRPr>
          </a:p>
        </p:txBody>
      </p:sp>
      <p:sp>
        <p:nvSpPr>
          <p:cNvPr id="30824" name="Text Box 104"/>
          <p:cNvSpPr txBox="1">
            <a:spLocks noChangeArrowheads="1"/>
          </p:cNvSpPr>
          <p:nvPr/>
        </p:nvSpPr>
        <p:spPr bwMode="auto">
          <a:xfrm>
            <a:off x="4691063" y="478790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0</a:t>
            </a:r>
            <a:endParaRPr lang="en-US" altLang="ar-EG" sz="1600" smtClean="0">
              <a:solidFill>
                <a:srgbClr val="FFFFFF"/>
              </a:solidFill>
            </a:endParaRPr>
          </a:p>
        </p:txBody>
      </p:sp>
      <p:sp>
        <p:nvSpPr>
          <p:cNvPr id="30825" name="Text Box 105"/>
          <p:cNvSpPr txBox="1">
            <a:spLocks noChangeArrowheads="1"/>
          </p:cNvSpPr>
          <p:nvPr/>
        </p:nvSpPr>
        <p:spPr bwMode="auto">
          <a:xfrm>
            <a:off x="6105525"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18</a:t>
            </a:r>
            <a:endParaRPr lang="en-US" altLang="ar-EG" sz="1600" smtClean="0">
              <a:solidFill>
                <a:srgbClr val="FFFFFF"/>
              </a:solidFill>
            </a:endParaRPr>
          </a:p>
        </p:txBody>
      </p:sp>
      <p:sp>
        <p:nvSpPr>
          <p:cNvPr id="30826" name="Text Box 106"/>
          <p:cNvSpPr txBox="1">
            <a:spLocks noChangeArrowheads="1"/>
          </p:cNvSpPr>
          <p:nvPr/>
        </p:nvSpPr>
        <p:spPr bwMode="auto">
          <a:xfrm>
            <a:off x="6550025"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24</a:t>
            </a:r>
            <a:endParaRPr lang="en-US" altLang="ar-EG" sz="1600" smtClean="0">
              <a:solidFill>
                <a:srgbClr val="FFFFFF"/>
              </a:solidFill>
            </a:endParaRPr>
          </a:p>
        </p:txBody>
      </p:sp>
      <p:sp>
        <p:nvSpPr>
          <p:cNvPr id="30827" name="Text Box 107"/>
          <p:cNvSpPr txBox="1">
            <a:spLocks noChangeArrowheads="1"/>
          </p:cNvSpPr>
          <p:nvPr/>
        </p:nvSpPr>
        <p:spPr bwMode="auto">
          <a:xfrm>
            <a:off x="6997700"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36</a:t>
            </a:r>
            <a:endParaRPr lang="en-US" altLang="ar-EG" sz="1600" smtClean="0">
              <a:solidFill>
                <a:srgbClr val="FFFFFF"/>
              </a:solidFill>
            </a:endParaRPr>
          </a:p>
        </p:txBody>
      </p:sp>
      <p:sp>
        <p:nvSpPr>
          <p:cNvPr id="30828" name="Text Box 108"/>
          <p:cNvSpPr txBox="1">
            <a:spLocks noChangeArrowheads="1"/>
          </p:cNvSpPr>
          <p:nvPr/>
        </p:nvSpPr>
        <p:spPr bwMode="auto">
          <a:xfrm>
            <a:off x="7435850"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36</a:t>
            </a:r>
            <a:endParaRPr lang="en-US" altLang="ar-EG" sz="1600" smtClean="0">
              <a:solidFill>
                <a:srgbClr val="FFFFFF"/>
              </a:solidFill>
            </a:endParaRPr>
          </a:p>
        </p:txBody>
      </p:sp>
      <p:sp>
        <p:nvSpPr>
          <p:cNvPr id="30829" name="Text Box 109"/>
          <p:cNvSpPr txBox="1">
            <a:spLocks noChangeArrowheads="1"/>
          </p:cNvSpPr>
          <p:nvPr/>
        </p:nvSpPr>
        <p:spPr bwMode="auto">
          <a:xfrm>
            <a:off x="7877175"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42</a:t>
            </a:r>
            <a:endParaRPr lang="en-US" altLang="ar-EG" sz="1600" smtClean="0">
              <a:solidFill>
                <a:srgbClr val="FFFFFF"/>
              </a:solidFill>
            </a:endParaRPr>
          </a:p>
        </p:txBody>
      </p:sp>
      <p:sp>
        <p:nvSpPr>
          <p:cNvPr id="30830" name="Text Box 110"/>
          <p:cNvSpPr txBox="1">
            <a:spLocks noChangeArrowheads="1"/>
          </p:cNvSpPr>
          <p:nvPr/>
        </p:nvSpPr>
        <p:spPr bwMode="auto">
          <a:xfrm rot="-5400000">
            <a:off x="3447257" y="3826669"/>
            <a:ext cx="2017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b="1" smtClean="0">
                <a:solidFill>
                  <a:srgbClr val="FFFFFF"/>
                </a:solidFill>
              </a:rPr>
              <a:t>Survival</a:t>
            </a:r>
            <a:endParaRPr lang="en-US" altLang="ar-EG" sz="1600" b="1" smtClean="0">
              <a:solidFill>
                <a:srgbClr val="FFFFFF"/>
              </a:solidFill>
            </a:endParaRPr>
          </a:p>
        </p:txBody>
      </p:sp>
      <p:sp>
        <p:nvSpPr>
          <p:cNvPr id="30831" name="Line 111"/>
          <p:cNvSpPr>
            <a:spLocks noChangeShapeType="1"/>
          </p:cNvSpPr>
          <p:nvPr/>
        </p:nvSpPr>
        <p:spPr bwMode="auto">
          <a:xfrm>
            <a:off x="5422900"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2" name="Line 112"/>
          <p:cNvSpPr>
            <a:spLocks noChangeShapeType="1"/>
          </p:cNvSpPr>
          <p:nvPr/>
        </p:nvSpPr>
        <p:spPr bwMode="auto">
          <a:xfrm flipH="1">
            <a:off x="4930775" y="4956175"/>
            <a:ext cx="35861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3" name="Text Box 113"/>
          <p:cNvSpPr txBox="1">
            <a:spLocks noChangeArrowheads="1"/>
          </p:cNvSpPr>
          <p:nvPr/>
        </p:nvSpPr>
        <p:spPr bwMode="auto">
          <a:xfrm>
            <a:off x="4832350" y="49847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0</a:t>
            </a:r>
            <a:endParaRPr lang="en-US" altLang="ar-EG" sz="1600" smtClean="0">
              <a:solidFill>
                <a:srgbClr val="FFFFFF"/>
              </a:solidFill>
            </a:endParaRPr>
          </a:p>
        </p:txBody>
      </p:sp>
      <p:sp>
        <p:nvSpPr>
          <p:cNvPr id="30834" name="Line 114"/>
          <p:cNvSpPr>
            <a:spLocks noChangeShapeType="1"/>
          </p:cNvSpPr>
          <p:nvPr/>
        </p:nvSpPr>
        <p:spPr bwMode="auto">
          <a:xfrm>
            <a:off x="5865813"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5" name="Line 115"/>
          <p:cNvSpPr>
            <a:spLocks noChangeShapeType="1"/>
          </p:cNvSpPr>
          <p:nvPr/>
        </p:nvSpPr>
        <p:spPr bwMode="auto">
          <a:xfrm>
            <a:off x="6307138"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6" name="Line 116"/>
          <p:cNvSpPr>
            <a:spLocks noChangeShapeType="1"/>
          </p:cNvSpPr>
          <p:nvPr/>
        </p:nvSpPr>
        <p:spPr bwMode="auto">
          <a:xfrm>
            <a:off x="6751638"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7" name="Line 117"/>
          <p:cNvSpPr>
            <a:spLocks noChangeShapeType="1"/>
          </p:cNvSpPr>
          <p:nvPr/>
        </p:nvSpPr>
        <p:spPr bwMode="auto">
          <a:xfrm>
            <a:off x="7199313"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8" name="Line 118"/>
          <p:cNvSpPr>
            <a:spLocks noChangeShapeType="1"/>
          </p:cNvSpPr>
          <p:nvPr/>
        </p:nvSpPr>
        <p:spPr bwMode="auto">
          <a:xfrm>
            <a:off x="7637463"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39" name="Line 119"/>
          <p:cNvSpPr>
            <a:spLocks noChangeShapeType="1"/>
          </p:cNvSpPr>
          <p:nvPr/>
        </p:nvSpPr>
        <p:spPr bwMode="auto">
          <a:xfrm>
            <a:off x="8078788"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40" name="Text Box 120"/>
          <p:cNvSpPr txBox="1">
            <a:spLocks noChangeArrowheads="1"/>
          </p:cNvSpPr>
          <p:nvPr/>
        </p:nvSpPr>
        <p:spPr bwMode="auto">
          <a:xfrm>
            <a:off x="5661025"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12</a:t>
            </a:r>
            <a:endParaRPr lang="en-US" altLang="ar-EG" sz="1600" smtClean="0">
              <a:solidFill>
                <a:srgbClr val="FFFFFF"/>
              </a:solidFill>
            </a:endParaRPr>
          </a:p>
        </p:txBody>
      </p:sp>
      <p:sp>
        <p:nvSpPr>
          <p:cNvPr id="30841" name="Text Box 121"/>
          <p:cNvSpPr txBox="1">
            <a:spLocks noChangeArrowheads="1"/>
          </p:cNvSpPr>
          <p:nvPr/>
        </p:nvSpPr>
        <p:spPr bwMode="auto">
          <a:xfrm>
            <a:off x="5275263" y="49847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6</a:t>
            </a:r>
            <a:endParaRPr lang="en-US" altLang="ar-EG" sz="1600" smtClean="0">
              <a:solidFill>
                <a:srgbClr val="FFFFFF"/>
              </a:solidFill>
            </a:endParaRPr>
          </a:p>
        </p:txBody>
      </p:sp>
      <p:sp>
        <p:nvSpPr>
          <p:cNvPr id="30842" name="Text Box 122"/>
          <p:cNvSpPr txBox="1">
            <a:spLocks noChangeArrowheads="1"/>
          </p:cNvSpPr>
          <p:nvPr/>
        </p:nvSpPr>
        <p:spPr bwMode="auto">
          <a:xfrm>
            <a:off x="8321675" y="49847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48</a:t>
            </a:r>
            <a:endParaRPr lang="en-US" altLang="ar-EG" sz="1600" smtClean="0">
              <a:solidFill>
                <a:srgbClr val="FFFFFF"/>
              </a:solidFill>
            </a:endParaRPr>
          </a:p>
        </p:txBody>
      </p:sp>
      <p:sp>
        <p:nvSpPr>
          <p:cNvPr id="30843" name="Line 123"/>
          <p:cNvSpPr>
            <a:spLocks noChangeShapeType="1"/>
          </p:cNvSpPr>
          <p:nvPr/>
        </p:nvSpPr>
        <p:spPr bwMode="auto">
          <a:xfrm>
            <a:off x="8523288"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44" name="Text Box 124"/>
          <p:cNvSpPr txBox="1">
            <a:spLocks noChangeArrowheads="1"/>
          </p:cNvSpPr>
          <p:nvPr/>
        </p:nvSpPr>
        <p:spPr bwMode="auto">
          <a:xfrm>
            <a:off x="5000625" y="5227638"/>
            <a:ext cx="352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b="1" smtClean="0">
                <a:solidFill>
                  <a:srgbClr val="FFFFFF"/>
                </a:solidFill>
              </a:rPr>
              <a:t>Months</a:t>
            </a:r>
            <a:endParaRPr lang="en-US" altLang="ar-EG" sz="1600" b="1" smtClean="0">
              <a:solidFill>
                <a:srgbClr val="FFFFFF"/>
              </a:solidFill>
            </a:endParaRPr>
          </a:p>
        </p:txBody>
      </p:sp>
      <p:sp>
        <p:nvSpPr>
          <p:cNvPr id="30845" name="Freeform 125"/>
          <p:cNvSpPr>
            <a:spLocks/>
          </p:cNvSpPr>
          <p:nvPr/>
        </p:nvSpPr>
        <p:spPr bwMode="auto">
          <a:xfrm>
            <a:off x="4987925" y="2955925"/>
            <a:ext cx="3543300" cy="506413"/>
          </a:xfrm>
          <a:custGeom>
            <a:avLst/>
            <a:gdLst>
              <a:gd name="T0" fmla="*/ 2963863 w 2232"/>
              <a:gd name="T1" fmla="*/ 506413 h 319"/>
              <a:gd name="T2" fmla="*/ 2940050 w 2232"/>
              <a:gd name="T3" fmla="*/ 495300 h 319"/>
              <a:gd name="T4" fmla="*/ 2684463 w 2232"/>
              <a:gd name="T5" fmla="*/ 481013 h 319"/>
              <a:gd name="T6" fmla="*/ 2511425 w 2232"/>
              <a:gd name="T7" fmla="*/ 457200 h 319"/>
              <a:gd name="T8" fmla="*/ 2449513 w 2232"/>
              <a:gd name="T9" fmla="*/ 442913 h 319"/>
              <a:gd name="T10" fmla="*/ 2382838 w 2232"/>
              <a:gd name="T11" fmla="*/ 433388 h 319"/>
              <a:gd name="T12" fmla="*/ 2365375 w 2232"/>
              <a:gd name="T13" fmla="*/ 419100 h 319"/>
              <a:gd name="T14" fmla="*/ 2339975 w 2232"/>
              <a:gd name="T15" fmla="*/ 404813 h 319"/>
              <a:gd name="T16" fmla="*/ 2308225 w 2232"/>
              <a:gd name="T17" fmla="*/ 388938 h 319"/>
              <a:gd name="T18" fmla="*/ 2270125 w 2232"/>
              <a:gd name="T19" fmla="*/ 366713 h 319"/>
              <a:gd name="T20" fmla="*/ 2206625 w 2232"/>
              <a:gd name="T21" fmla="*/ 357188 h 319"/>
              <a:gd name="T22" fmla="*/ 2074863 w 2232"/>
              <a:gd name="T23" fmla="*/ 347663 h 319"/>
              <a:gd name="T24" fmla="*/ 2016125 w 2232"/>
              <a:gd name="T25" fmla="*/ 338138 h 319"/>
              <a:gd name="T26" fmla="*/ 1997075 w 2232"/>
              <a:gd name="T27" fmla="*/ 322263 h 319"/>
              <a:gd name="T28" fmla="*/ 1970088 w 2232"/>
              <a:gd name="T29" fmla="*/ 307975 h 319"/>
              <a:gd name="T30" fmla="*/ 1925638 w 2232"/>
              <a:gd name="T31" fmla="*/ 288925 h 319"/>
              <a:gd name="T32" fmla="*/ 1817688 w 2232"/>
              <a:gd name="T33" fmla="*/ 284163 h 319"/>
              <a:gd name="T34" fmla="*/ 1727200 w 2232"/>
              <a:gd name="T35" fmla="*/ 276225 h 319"/>
              <a:gd name="T36" fmla="*/ 1660525 w 2232"/>
              <a:gd name="T37" fmla="*/ 266700 h 319"/>
              <a:gd name="T38" fmla="*/ 1646238 w 2232"/>
              <a:gd name="T39" fmla="*/ 246063 h 319"/>
              <a:gd name="T40" fmla="*/ 1608138 w 2232"/>
              <a:gd name="T41" fmla="*/ 233363 h 319"/>
              <a:gd name="T42" fmla="*/ 1487488 w 2232"/>
              <a:gd name="T43" fmla="*/ 228600 h 319"/>
              <a:gd name="T44" fmla="*/ 1431925 w 2232"/>
              <a:gd name="T45" fmla="*/ 214313 h 319"/>
              <a:gd name="T46" fmla="*/ 1301750 w 2232"/>
              <a:gd name="T47" fmla="*/ 207963 h 319"/>
              <a:gd name="T48" fmla="*/ 1258888 w 2232"/>
              <a:gd name="T49" fmla="*/ 198438 h 319"/>
              <a:gd name="T50" fmla="*/ 1198563 w 2232"/>
              <a:gd name="T51" fmla="*/ 185738 h 319"/>
              <a:gd name="T52" fmla="*/ 1173163 w 2232"/>
              <a:gd name="T53" fmla="*/ 179388 h 319"/>
              <a:gd name="T54" fmla="*/ 1120775 w 2232"/>
              <a:gd name="T55" fmla="*/ 171450 h 319"/>
              <a:gd name="T56" fmla="*/ 1050925 w 2232"/>
              <a:gd name="T57" fmla="*/ 161925 h 319"/>
              <a:gd name="T58" fmla="*/ 968375 w 2232"/>
              <a:gd name="T59" fmla="*/ 152400 h 319"/>
              <a:gd name="T60" fmla="*/ 896938 w 2232"/>
              <a:gd name="T61" fmla="*/ 150813 h 319"/>
              <a:gd name="T62" fmla="*/ 860425 w 2232"/>
              <a:gd name="T63" fmla="*/ 142875 h 319"/>
              <a:gd name="T64" fmla="*/ 774700 w 2232"/>
              <a:gd name="T65" fmla="*/ 136525 h 319"/>
              <a:gd name="T66" fmla="*/ 682625 w 2232"/>
              <a:gd name="T67" fmla="*/ 119063 h 319"/>
              <a:gd name="T68" fmla="*/ 615950 w 2232"/>
              <a:gd name="T69" fmla="*/ 117475 h 319"/>
              <a:gd name="T70" fmla="*/ 558800 w 2232"/>
              <a:gd name="T71" fmla="*/ 107950 h 319"/>
              <a:gd name="T72" fmla="*/ 487363 w 2232"/>
              <a:gd name="T73" fmla="*/ 98425 h 319"/>
              <a:gd name="T74" fmla="*/ 363538 w 2232"/>
              <a:gd name="T75" fmla="*/ 88900 h 319"/>
              <a:gd name="T76" fmla="*/ 303213 w 2232"/>
              <a:gd name="T77" fmla="*/ 80963 h 319"/>
              <a:gd name="T78" fmla="*/ 282575 w 2232"/>
              <a:gd name="T79" fmla="*/ 71438 h 319"/>
              <a:gd name="T80" fmla="*/ 222250 w 2232"/>
              <a:gd name="T81" fmla="*/ 65088 h 319"/>
              <a:gd name="T82" fmla="*/ 169863 w 2232"/>
              <a:gd name="T83" fmla="*/ 46038 h 319"/>
              <a:gd name="T84" fmla="*/ 149225 w 2232"/>
              <a:gd name="T85" fmla="*/ 31750 h 319"/>
              <a:gd name="T86" fmla="*/ 98425 w 2232"/>
              <a:gd name="T87" fmla="*/ 19050 h 319"/>
              <a:gd name="T88" fmla="*/ 30163 w 2232"/>
              <a:gd name="T89" fmla="*/ 9525 h 319"/>
              <a:gd name="T90" fmla="*/ 0 w 2232"/>
              <a:gd name="T91" fmla="*/ 0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32"/>
              <a:gd name="T139" fmla="*/ 0 h 319"/>
              <a:gd name="T140" fmla="*/ 2232 w 2232"/>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32" h="319">
                <a:moveTo>
                  <a:pt x="2232" y="319"/>
                </a:moveTo>
                <a:lnTo>
                  <a:pt x="1867" y="319"/>
                </a:lnTo>
                <a:lnTo>
                  <a:pt x="1865" y="312"/>
                </a:lnTo>
                <a:lnTo>
                  <a:pt x="1852" y="312"/>
                </a:lnTo>
                <a:lnTo>
                  <a:pt x="1850" y="302"/>
                </a:lnTo>
                <a:lnTo>
                  <a:pt x="1691" y="303"/>
                </a:lnTo>
                <a:lnTo>
                  <a:pt x="1690" y="287"/>
                </a:lnTo>
                <a:lnTo>
                  <a:pt x="1582" y="288"/>
                </a:lnTo>
                <a:lnTo>
                  <a:pt x="1580" y="279"/>
                </a:lnTo>
                <a:lnTo>
                  <a:pt x="1543" y="279"/>
                </a:lnTo>
                <a:lnTo>
                  <a:pt x="1541" y="273"/>
                </a:lnTo>
                <a:lnTo>
                  <a:pt x="1501" y="273"/>
                </a:lnTo>
                <a:lnTo>
                  <a:pt x="1499" y="266"/>
                </a:lnTo>
                <a:lnTo>
                  <a:pt x="1490" y="264"/>
                </a:lnTo>
                <a:lnTo>
                  <a:pt x="1483" y="260"/>
                </a:lnTo>
                <a:lnTo>
                  <a:pt x="1474" y="255"/>
                </a:lnTo>
                <a:lnTo>
                  <a:pt x="1465" y="248"/>
                </a:lnTo>
                <a:lnTo>
                  <a:pt x="1454" y="245"/>
                </a:lnTo>
                <a:lnTo>
                  <a:pt x="1445" y="239"/>
                </a:lnTo>
                <a:lnTo>
                  <a:pt x="1430" y="231"/>
                </a:lnTo>
                <a:lnTo>
                  <a:pt x="1390" y="231"/>
                </a:lnTo>
                <a:lnTo>
                  <a:pt x="1390" y="225"/>
                </a:lnTo>
                <a:lnTo>
                  <a:pt x="1309" y="225"/>
                </a:lnTo>
                <a:lnTo>
                  <a:pt x="1307" y="219"/>
                </a:lnTo>
                <a:lnTo>
                  <a:pt x="1271" y="222"/>
                </a:lnTo>
                <a:lnTo>
                  <a:pt x="1270" y="213"/>
                </a:lnTo>
                <a:lnTo>
                  <a:pt x="1256" y="210"/>
                </a:lnTo>
                <a:lnTo>
                  <a:pt x="1258" y="203"/>
                </a:lnTo>
                <a:lnTo>
                  <a:pt x="1249" y="201"/>
                </a:lnTo>
                <a:lnTo>
                  <a:pt x="1241" y="194"/>
                </a:lnTo>
                <a:lnTo>
                  <a:pt x="1235" y="183"/>
                </a:lnTo>
                <a:lnTo>
                  <a:pt x="1213" y="182"/>
                </a:lnTo>
                <a:lnTo>
                  <a:pt x="1211" y="177"/>
                </a:lnTo>
                <a:lnTo>
                  <a:pt x="1145" y="179"/>
                </a:lnTo>
                <a:lnTo>
                  <a:pt x="1141" y="171"/>
                </a:lnTo>
                <a:lnTo>
                  <a:pt x="1088" y="174"/>
                </a:lnTo>
                <a:lnTo>
                  <a:pt x="1088" y="168"/>
                </a:lnTo>
                <a:lnTo>
                  <a:pt x="1046" y="168"/>
                </a:lnTo>
                <a:lnTo>
                  <a:pt x="1045" y="162"/>
                </a:lnTo>
                <a:lnTo>
                  <a:pt x="1037" y="155"/>
                </a:lnTo>
                <a:lnTo>
                  <a:pt x="1016" y="155"/>
                </a:lnTo>
                <a:lnTo>
                  <a:pt x="1013" y="147"/>
                </a:lnTo>
                <a:lnTo>
                  <a:pt x="938" y="150"/>
                </a:lnTo>
                <a:lnTo>
                  <a:pt x="937" y="144"/>
                </a:lnTo>
                <a:lnTo>
                  <a:pt x="907" y="143"/>
                </a:lnTo>
                <a:lnTo>
                  <a:pt x="902" y="135"/>
                </a:lnTo>
                <a:lnTo>
                  <a:pt x="826" y="135"/>
                </a:lnTo>
                <a:lnTo>
                  <a:pt x="820" y="131"/>
                </a:lnTo>
                <a:lnTo>
                  <a:pt x="799" y="131"/>
                </a:lnTo>
                <a:lnTo>
                  <a:pt x="793" y="125"/>
                </a:lnTo>
                <a:lnTo>
                  <a:pt x="781" y="119"/>
                </a:lnTo>
                <a:lnTo>
                  <a:pt x="755" y="117"/>
                </a:lnTo>
                <a:lnTo>
                  <a:pt x="751" y="113"/>
                </a:lnTo>
                <a:lnTo>
                  <a:pt x="739" y="113"/>
                </a:lnTo>
                <a:lnTo>
                  <a:pt x="736" y="108"/>
                </a:lnTo>
                <a:lnTo>
                  <a:pt x="706" y="108"/>
                </a:lnTo>
                <a:lnTo>
                  <a:pt x="703" y="104"/>
                </a:lnTo>
                <a:lnTo>
                  <a:pt x="662" y="102"/>
                </a:lnTo>
                <a:lnTo>
                  <a:pt x="656" y="98"/>
                </a:lnTo>
                <a:lnTo>
                  <a:pt x="610" y="96"/>
                </a:lnTo>
                <a:lnTo>
                  <a:pt x="608" y="95"/>
                </a:lnTo>
                <a:lnTo>
                  <a:pt x="565" y="95"/>
                </a:lnTo>
                <a:lnTo>
                  <a:pt x="557" y="90"/>
                </a:lnTo>
                <a:lnTo>
                  <a:pt x="542" y="90"/>
                </a:lnTo>
                <a:lnTo>
                  <a:pt x="541" y="87"/>
                </a:lnTo>
                <a:lnTo>
                  <a:pt x="488" y="86"/>
                </a:lnTo>
                <a:lnTo>
                  <a:pt x="482" y="78"/>
                </a:lnTo>
                <a:lnTo>
                  <a:pt x="430" y="75"/>
                </a:lnTo>
                <a:lnTo>
                  <a:pt x="431" y="71"/>
                </a:lnTo>
                <a:lnTo>
                  <a:pt x="388" y="74"/>
                </a:lnTo>
                <a:lnTo>
                  <a:pt x="383" y="68"/>
                </a:lnTo>
                <a:lnTo>
                  <a:pt x="352" y="68"/>
                </a:lnTo>
                <a:lnTo>
                  <a:pt x="350" y="62"/>
                </a:lnTo>
                <a:lnTo>
                  <a:pt x="307" y="62"/>
                </a:lnTo>
                <a:lnTo>
                  <a:pt x="305" y="57"/>
                </a:lnTo>
                <a:lnTo>
                  <a:pt x="229" y="56"/>
                </a:lnTo>
                <a:lnTo>
                  <a:pt x="226" y="51"/>
                </a:lnTo>
                <a:lnTo>
                  <a:pt x="191" y="51"/>
                </a:lnTo>
                <a:lnTo>
                  <a:pt x="188" y="47"/>
                </a:lnTo>
                <a:lnTo>
                  <a:pt x="178" y="45"/>
                </a:lnTo>
                <a:lnTo>
                  <a:pt x="176" y="41"/>
                </a:lnTo>
                <a:lnTo>
                  <a:pt x="140" y="41"/>
                </a:lnTo>
                <a:lnTo>
                  <a:pt x="134" y="32"/>
                </a:lnTo>
                <a:lnTo>
                  <a:pt x="107" y="29"/>
                </a:lnTo>
                <a:lnTo>
                  <a:pt x="101" y="24"/>
                </a:lnTo>
                <a:lnTo>
                  <a:pt x="94" y="20"/>
                </a:lnTo>
                <a:lnTo>
                  <a:pt x="74" y="20"/>
                </a:lnTo>
                <a:lnTo>
                  <a:pt x="62" y="12"/>
                </a:lnTo>
                <a:lnTo>
                  <a:pt x="58" y="8"/>
                </a:lnTo>
                <a:lnTo>
                  <a:pt x="19" y="6"/>
                </a:lnTo>
                <a:lnTo>
                  <a:pt x="19" y="0"/>
                </a:lnTo>
                <a:lnTo>
                  <a:pt x="0" y="0"/>
                </a:lnTo>
              </a:path>
            </a:pathLst>
          </a:custGeom>
          <a:noFill/>
          <a:ln w="28575" cap="flat" cmpd="sng">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sp>
        <p:nvSpPr>
          <p:cNvPr id="30846" name="Freeform 126"/>
          <p:cNvSpPr>
            <a:spLocks/>
          </p:cNvSpPr>
          <p:nvPr/>
        </p:nvSpPr>
        <p:spPr bwMode="auto">
          <a:xfrm>
            <a:off x="4987925" y="2955925"/>
            <a:ext cx="3613150" cy="455613"/>
          </a:xfrm>
          <a:custGeom>
            <a:avLst/>
            <a:gdLst>
              <a:gd name="T0" fmla="*/ 3251200 w 2276"/>
              <a:gd name="T1" fmla="*/ 452438 h 287"/>
              <a:gd name="T2" fmla="*/ 3041650 w 2276"/>
              <a:gd name="T3" fmla="*/ 409575 h 287"/>
              <a:gd name="T4" fmla="*/ 2913063 w 2276"/>
              <a:gd name="T5" fmla="*/ 365125 h 287"/>
              <a:gd name="T6" fmla="*/ 2670175 w 2276"/>
              <a:gd name="T7" fmla="*/ 342900 h 287"/>
              <a:gd name="T8" fmla="*/ 2613025 w 2276"/>
              <a:gd name="T9" fmla="*/ 328613 h 287"/>
              <a:gd name="T10" fmla="*/ 2546350 w 2276"/>
              <a:gd name="T11" fmla="*/ 314325 h 287"/>
              <a:gd name="T12" fmla="*/ 2513013 w 2276"/>
              <a:gd name="T13" fmla="*/ 298450 h 287"/>
              <a:gd name="T14" fmla="*/ 2336800 w 2276"/>
              <a:gd name="T15" fmla="*/ 288925 h 287"/>
              <a:gd name="T16" fmla="*/ 2293938 w 2276"/>
              <a:gd name="T17" fmla="*/ 274638 h 287"/>
              <a:gd name="T18" fmla="*/ 2230438 w 2276"/>
              <a:gd name="T19" fmla="*/ 266700 h 287"/>
              <a:gd name="T20" fmla="*/ 2136775 w 2276"/>
              <a:gd name="T21" fmla="*/ 257175 h 287"/>
              <a:gd name="T22" fmla="*/ 1808163 w 2276"/>
              <a:gd name="T23" fmla="*/ 257175 h 287"/>
              <a:gd name="T24" fmla="*/ 1717675 w 2276"/>
              <a:gd name="T25" fmla="*/ 227013 h 287"/>
              <a:gd name="T26" fmla="*/ 1531938 w 2276"/>
              <a:gd name="T27" fmla="*/ 217488 h 287"/>
              <a:gd name="T28" fmla="*/ 1506538 w 2276"/>
              <a:gd name="T29" fmla="*/ 207963 h 287"/>
              <a:gd name="T30" fmla="*/ 1373188 w 2276"/>
              <a:gd name="T31" fmla="*/ 198438 h 287"/>
              <a:gd name="T32" fmla="*/ 1292225 w 2276"/>
              <a:gd name="T33" fmla="*/ 184150 h 287"/>
              <a:gd name="T34" fmla="*/ 1279525 w 2276"/>
              <a:gd name="T35" fmla="*/ 180975 h 287"/>
              <a:gd name="T36" fmla="*/ 1249363 w 2276"/>
              <a:gd name="T37" fmla="*/ 161925 h 287"/>
              <a:gd name="T38" fmla="*/ 1058863 w 2276"/>
              <a:gd name="T39" fmla="*/ 146050 h 287"/>
              <a:gd name="T40" fmla="*/ 973138 w 2276"/>
              <a:gd name="T41" fmla="*/ 136525 h 287"/>
              <a:gd name="T42" fmla="*/ 906463 w 2276"/>
              <a:gd name="T43" fmla="*/ 131763 h 287"/>
              <a:gd name="T44" fmla="*/ 792163 w 2276"/>
              <a:gd name="T45" fmla="*/ 122238 h 287"/>
              <a:gd name="T46" fmla="*/ 758825 w 2276"/>
              <a:gd name="T47" fmla="*/ 114300 h 287"/>
              <a:gd name="T48" fmla="*/ 701675 w 2276"/>
              <a:gd name="T49" fmla="*/ 104775 h 287"/>
              <a:gd name="T50" fmla="*/ 674688 w 2276"/>
              <a:gd name="T51" fmla="*/ 100013 h 287"/>
              <a:gd name="T52" fmla="*/ 487363 w 2276"/>
              <a:gd name="T53" fmla="*/ 98425 h 287"/>
              <a:gd name="T54" fmla="*/ 439738 w 2276"/>
              <a:gd name="T55" fmla="*/ 74613 h 287"/>
              <a:gd name="T56" fmla="*/ 346075 w 2276"/>
              <a:gd name="T57" fmla="*/ 60325 h 287"/>
              <a:gd name="T58" fmla="*/ 222250 w 2276"/>
              <a:gd name="T59" fmla="*/ 65088 h 287"/>
              <a:gd name="T60" fmla="*/ 169863 w 2276"/>
              <a:gd name="T61" fmla="*/ 46038 h 287"/>
              <a:gd name="T62" fmla="*/ 115888 w 2276"/>
              <a:gd name="T63" fmla="*/ 36513 h 287"/>
              <a:gd name="T64" fmla="*/ 84138 w 2276"/>
              <a:gd name="T65" fmla="*/ 23813 h 287"/>
              <a:gd name="T66" fmla="*/ 30163 w 2276"/>
              <a:gd name="T67" fmla="*/ 9525 h 287"/>
              <a:gd name="T68" fmla="*/ 0 w 2276"/>
              <a:gd name="T69" fmla="*/ 0 h 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6"/>
              <a:gd name="T106" fmla="*/ 0 h 287"/>
              <a:gd name="T107" fmla="*/ 2276 w 2276"/>
              <a:gd name="T108" fmla="*/ 287 h 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6" h="287">
                <a:moveTo>
                  <a:pt x="2276" y="287"/>
                </a:moveTo>
                <a:lnTo>
                  <a:pt x="2048" y="285"/>
                </a:lnTo>
                <a:lnTo>
                  <a:pt x="2048" y="258"/>
                </a:lnTo>
                <a:lnTo>
                  <a:pt x="1916" y="258"/>
                </a:lnTo>
                <a:lnTo>
                  <a:pt x="1915" y="230"/>
                </a:lnTo>
                <a:lnTo>
                  <a:pt x="1835" y="230"/>
                </a:lnTo>
                <a:lnTo>
                  <a:pt x="1837" y="216"/>
                </a:lnTo>
                <a:lnTo>
                  <a:pt x="1682" y="216"/>
                </a:lnTo>
                <a:lnTo>
                  <a:pt x="1682" y="206"/>
                </a:lnTo>
                <a:lnTo>
                  <a:pt x="1646" y="207"/>
                </a:lnTo>
                <a:lnTo>
                  <a:pt x="1646" y="198"/>
                </a:lnTo>
                <a:lnTo>
                  <a:pt x="1604" y="198"/>
                </a:lnTo>
                <a:lnTo>
                  <a:pt x="1604" y="191"/>
                </a:lnTo>
                <a:lnTo>
                  <a:pt x="1583" y="188"/>
                </a:lnTo>
                <a:lnTo>
                  <a:pt x="1585" y="185"/>
                </a:lnTo>
                <a:lnTo>
                  <a:pt x="1472" y="182"/>
                </a:lnTo>
                <a:lnTo>
                  <a:pt x="1472" y="176"/>
                </a:lnTo>
                <a:lnTo>
                  <a:pt x="1445" y="173"/>
                </a:lnTo>
                <a:lnTo>
                  <a:pt x="1445" y="168"/>
                </a:lnTo>
                <a:lnTo>
                  <a:pt x="1405" y="168"/>
                </a:lnTo>
                <a:lnTo>
                  <a:pt x="1400" y="164"/>
                </a:lnTo>
                <a:lnTo>
                  <a:pt x="1346" y="162"/>
                </a:lnTo>
                <a:lnTo>
                  <a:pt x="1345" y="158"/>
                </a:lnTo>
                <a:lnTo>
                  <a:pt x="1139" y="162"/>
                </a:lnTo>
                <a:lnTo>
                  <a:pt x="1127" y="147"/>
                </a:lnTo>
                <a:lnTo>
                  <a:pt x="1082" y="143"/>
                </a:lnTo>
                <a:lnTo>
                  <a:pt x="976" y="140"/>
                </a:lnTo>
                <a:lnTo>
                  <a:pt x="965" y="137"/>
                </a:lnTo>
                <a:lnTo>
                  <a:pt x="956" y="135"/>
                </a:lnTo>
                <a:lnTo>
                  <a:pt x="949" y="131"/>
                </a:lnTo>
                <a:lnTo>
                  <a:pt x="865" y="129"/>
                </a:lnTo>
                <a:lnTo>
                  <a:pt x="865" y="125"/>
                </a:lnTo>
                <a:lnTo>
                  <a:pt x="833" y="123"/>
                </a:lnTo>
                <a:lnTo>
                  <a:pt x="814" y="116"/>
                </a:lnTo>
                <a:lnTo>
                  <a:pt x="833" y="117"/>
                </a:lnTo>
                <a:lnTo>
                  <a:pt x="806" y="114"/>
                </a:lnTo>
                <a:lnTo>
                  <a:pt x="797" y="110"/>
                </a:lnTo>
                <a:lnTo>
                  <a:pt x="787" y="102"/>
                </a:lnTo>
                <a:lnTo>
                  <a:pt x="782" y="93"/>
                </a:lnTo>
                <a:lnTo>
                  <a:pt x="667" y="92"/>
                </a:lnTo>
                <a:lnTo>
                  <a:pt x="668" y="89"/>
                </a:lnTo>
                <a:lnTo>
                  <a:pt x="613" y="86"/>
                </a:lnTo>
                <a:lnTo>
                  <a:pt x="577" y="86"/>
                </a:lnTo>
                <a:lnTo>
                  <a:pt x="571" y="83"/>
                </a:lnTo>
                <a:lnTo>
                  <a:pt x="511" y="83"/>
                </a:lnTo>
                <a:lnTo>
                  <a:pt x="499" y="77"/>
                </a:lnTo>
                <a:lnTo>
                  <a:pt x="487" y="74"/>
                </a:lnTo>
                <a:lnTo>
                  <a:pt x="478" y="72"/>
                </a:lnTo>
                <a:lnTo>
                  <a:pt x="464" y="68"/>
                </a:lnTo>
                <a:lnTo>
                  <a:pt x="442" y="66"/>
                </a:lnTo>
                <a:lnTo>
                  <a:pt x="433" y="63"/>
                </a:lnTo>
                <a:lnTo>
                  <a:pt x="425" y="63"/>
                </a:lnTo>
                <a:lnTo>
                  <a:pt x="350" y="62"/>
                </a:lnTo>
                <a:lnTo>
                  <a:pt x="307" y="62"/>
                </a:lnTo>
                <a:lnTo>
                  <a:pt x="305" y="57"/>
                </a:lnTo>
                <a:lnTo>
                  <a:pt x="277" y="47"/>
                </a:lnTo>
                <a:lnTo>
                  <a:pt x="229" y="44"/>
                </a:lnTo>
                <a:lnTo>
                  <a:pt x="218" y="38"/>
                </a:lnTo>
                <a:lnTo>
                  <a:pt x="176" y="41"/>
                </a:lnTo>
                <a:lnTo>
                  <a:pt x="140" y="41"/>
                </a:lnTo>
                <a:lnTo>
                  <a:pt x="110" y="35"/>
                </a:lnTo>
                <a:lnTo>
                  <a:pt x="107" y="29"/>
                </a:lnTo>
                <a:lnTo>
                  <a:pt x="97" y="23"/>
                </a:lnTo>
                <a:lnTo>
                  <a:pt x="73" y="23"/>
                </a:lnTo>
                <a:lnTo>
                  <a:pt x="67" y="20"/>
                </a:lnTo>
                <a:lnTo>
                  <a:pt x="53" y="15"/>
                </a:lnTo>
                <a:lnTo>
                  <a:pt x="47" y="11"/>
                </a:lnTo>
                <a:lnTo>
                  <a:pt x="19" y="6"/>
                </a:lnTo>
                <a:lnTo>
                  <a:pt x="19" y="0"/>
                </a:lnTo>
                <a:lnTo>
                  <a:pt x="0" y="0"/>
                </a:lnTo>
              </a:path>
            </a:pathLst>
          </a:custGeom>
          <a:noFill/>
          <a:ln w="28575"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sp>
        <p:nvSpPr>
          <p:cNvPr id="30847" name="Rectangle 127"/>
          <p:cNvSpPr>
            <a:spLocks noChangeArrowheads="1"/>
          </p:cNvSpPr>
          <p:nvPr/>
        </p:nvSpPr>
        <p:spPr bwMode="auto">
          <a:xfrm>
            <a:off x="5003800" y="4302125"/>
            <a:ext cx="1530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0848" name="Line 128"/>
          <p:cNvSpPr>
            <a:spLocks noChangeShapeType="1"/>
          </p:cNvSpPr>
          <p:nvPr/>
        </p:nvSpPr>
        <p:spPr bwMode="auto">
          <a:xfrm>
            <a:off x="933450" y="2903538"/>
            <a:ext cx="0" cy="190976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49" name="Line 129"/>
          <p:cNvSpPr>
            <a:spLocks noChangeShapeType="1"/>
          </p:cNvSpPr>
          <p:nvPr/>
        </p:nvSpPr>
        <p:spPr bwMode="auto">
          <a:xfrm>
            <a:off x="933450" y="4856163"/>
            <a:ext cx="0" cy="1619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0" name="Line 130"/>
          <p:cNvSpPr>
            <a:spLocks noChangeShapeType="1"/>
          </p:cNvSpPr>
          <p:nvPr/>
        </p:nvSpPr>
        <p:spPr bwMode="auto">
          <a:xfrm>
            <a:off x="1290638"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1" name="Line 131"/>
          <p:cNvSpPr>
            <a:spLocks noChangeShapeType="1"/>
          </p:cNvSpPr>
          <p:nvPr/>
        </p:nvSpPr>
        <p:spPr bwMode="auto">
          <a:xfrm flipH="1">
            <a:off x="881063" y="4956175"/>
            <a:ext cx="297656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2" name="Line 132"/>
          <p:cNvSpPr>
            <a:spLocks noChangeShapeType="1"/>
          </p:cNvSpPr>
          <p:nvPr/>
        </p:nvSpPr>
        <p:spPr bwMode="auto">
          <a:xfrm flipH="1">
            <a:off x="881063" y="4741863"/>
            <a:ext cx="492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3" name="Text Box 133"/>
          <p:cNvSpPr txBox="1">
            <a:spLocks noChangeArrowheads="1"/>
          </p:cNvSpPr>
          <p:nvPr/>
        </p:nvSpPr>
        <p:spPr bwMode="auto">
          <a:xfrm>
            <a:off x="638175" y="45720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8</a:t>
            </a:r>
            <a:endParaRPr lang="en-US" altLang="ar-EG" sz="1600" smtClean="0">
              <a:solidFill>
                <a:srgbClr val="FFFFFF"/>
              </a:solidFill>
            </a:endParaRPr>
          </a:p>
        </p:txBody>
      </p:sp>
      <p:sp>
        <p:nvSpPr>
          <p:cNvPr id="30854" name="Line 134"/>
          <p:cNvSpPr>
            <a:spLocks noChangeShapeType="1"/>
          </p:cNvSpPr>
          <p:nvPr/>
        </p:nvSpPr>
        <p:spPr bwMode="auto">
          <a:xfrm flipH="1">
            <a:off x="881063" y="4284663"/>
            <a:ext cx="492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5" name="Text Box 135"/>
          <p:cNvSpPr txBox="1">
            <a:spLocks noChangeArrowheads="1"/>
          </p:cNvSpPr>
          <p:nvPr/>
        </p:nvSpPr>
        <p:spPr bwMode="auto">
          <a:xfrm>
            <a:off x="525463" y="411480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10</a:t>
            </a:r>
            <a:endParaRPr lang="en-US" altLang="ar-EG" sz="1600" smtClean="0">
              <a:solidFill>
                <a:srgbClr val="FFFFFF"/>
              </a:solidFill>
            </a:endParaRPr>
          </a:p>
        </p:txBody>
      </p:sp>
      <p:sp>
        <p:nvSpPr>
          <p:cNvPr id="30856" name="Line 136"/>
          <p:cNvSpPr>
            <a:spLocks noChangeShapeType="1"/>
          </p:cNvSpPr>
          <p:nvPr/>
        </p:nvSpPr>
        <p:spPr bwMode="auto">
          <a:xfrm flipH="1">
            <a:off x="881063" y="3824288"/>
            <a:ext cx="492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7" name="Text Box 137"/>
          <p:cNvSpPr txBox="1">
            <a:spLocks noChangeArrowheads="1"/>
          </p:cNvSpPr>
          <p:nvPr/>
        </p:nvSpPr>
        <p:spPr bwMode="auto">
          <a:xfrm>
            <a:off x="525463" y="36544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12</a:t>
            </a:r>
            <a:endParaRPr lang="en-US" altLang="ar-EG" sz="1600" smtClean="0">
              <a:solidFill>
                <a:srgbClr val="FFFFFF"/>
              </a:solidFill>
            </a:endParaRPr>
          </a:p>
        </p:txBody>
      </p:sp>
      <p:sp>
        <p:nvSpPr>
          <p:cNvPr id="30858" name="Line 138"/>
          <p:cNvSpPr>
            <a:spLocks noChangeShapeType="1"/>
          </p:cNvSpPr>
          <p:nvPr/>
        </p:nvSpPr>
        <p:spPr bwMode="auto">
          <a:xfrm flipH="1">
            <a:off x="881063" y="3368675"/>
            <a:ext cx="492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59" name="Text Box 139"/>
          <p:cNvSpPr txBox="1">
            <a:spLocks noChangeArrowheads="1"/>
          </p:cNvSpPr>
          <p:nvPr/>
        </p:nvSpPr>
        <p:spPr bwMode="auto">
          <a:xfrm>
            <a:off x="525463" y="319881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14</a:t>
            </a:r>
            <a:endParaRPr lang="en-US" altLang="ar-EG" sz="1600" smtClean="0">
              <a:solidFill>
                <a:srgbClr val="FFFFFF"/>
              </a:solidFill>
            </a:endParaRPr>
          </a:p>
        </p:txBody>
      </p:sp>
      <p:sp>
        <p:nvSpPr>
          <p:cNvPr id="30860" name="Line 140"/>
          <p:cNvSpPr>
            <a:spLocks noChangeShapeType="1"/>
          </p:cNvSpPr>
          <p:nvPr/>
        </p:nvSpPr>
        <p:spPr bwMode="auto">
          <a:xfrm flipH="1">
            <a:off x="881063" y="2909888"/>
            <a:ext cx="492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61" name="Text Box 141"/>
          <p:cNvSpPr txBox="1">
            <a:spLocks noChangeArrowheads="1"/>
          </p:cNvSpPr>
          <p:nvPr/>
        </p:nvSpPr>
        <p:spPr bwMode="auto">
          <a:xfrm>
            <a:off x="638175" y="47879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0</a:t>
            </a:r>
            <a:endParaRPr lang="en-US" altLang="ar-EG" sz="1600" smtClean="0">
              <a:solidFill>
                <a:srgbClr val="FFFFFF"/>
              </a:solidFill>
            </a:endParaRPr>
          </a:p>
        </p:txBody>
      </p:sp>
      <p:sp>
        <p:nvSpPr>
          <p:cNvPr id="30862" name="Line 142"/>
          <p:cNvSpPr>
            <a:spLocks noChangeShapeType="1"/>
          </p:cNvSpPr>
          <p:nvPr/>
        </p:nvSpPr>
        <p:spPr bwMode="auto">
          <a:xfrm flipV="1">
            <a:off x="884238" y="4775200"/>
            <a:ext cx="87312" cy="857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63" name="Line 143"/>
          <p:cNvSpPr>
            <a:spLocks noChangeShapeType="1"/>
          </p:cNvSpPr>
          <p:nvPr/>
        </p:nvSpPr>
        <p:spPr bwMode="auto">
          <a:xfrm flipV="1">
            <a:off x="884238" y="4816475"/>
            <a:ext cx="87312" cy="857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64" name="Text Box 144"/>
          <p:cNvSpPr txBox="1">
            <a:spLocks noChangeArrowheads="1"/>
          </p:cNvSpPr>
          <p:nvPr/>
        </p:nvSpPr>
        <p:spPr bwMode="auto">
          <a:xfrm>
            <a:off x="782638" y="49974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0</a:t>
            </a:r>
            <a:endParaRPr lang="en-US" altLang="ar-EG" sz="1600" smtClean="0">
              <a:solidFill>
                <a:srgbClr val="FFFFFF"/>
              </a:solidFill>
            </a:endParaRPr>
          </a:p>
        </p:txBody>
      </p:sp>
      <p:sp>
        <p:nvSpPr>
          <p:cNvPr id="30865" name="Text Box 145"/>
          <p:cNvSpPr txBox="1">
            <a:spLocks noChangeArrowheads="1"/>
          </p:cNvSpPr>
          <p:nvPr/>
        </p:nvSpPr>
        <p:spPr bwMode="auto">
          <a:xfrm>
            <a:off x="1141413" y="49974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6</a:t>
            </a:r>
            <a:endParaRPr lang="en-US" altLang="ar-EG" sz="1600" smtClean="0">
              <a:solidFill>
                <a:srgbClr val="FFFFFF"/>
              </a:solidFill>
            </a:endParaRPr>
          </a:p>
        </p:txBody>
      </p:sp>
      <p:sp>
        <p:nvSpPr>
          <p:cNvPr id="30866" name="Line 146"/>
          <p:cNvSpPr>
            <a:spLocks noChangeShapeType="1"/>
          </p:cNvSpPr>
          <p:nvPr/>
        </p:nvSpPr>
        <p:spPr bwMode="auto">
          <a:xfrm>
            <a:off x="166687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67" name="Text Box 147"/>
          <p:cNvSpPr txBox="1">
            <a:spLocks noChangeArrowheads="1"/>
          </p:cNvSpPr>
          <p:nvPr/>
        </p:nvSpPr>
        <p:spPr bwMode="auto">
          <a:xfrm>
            <a:off x="146208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12</a:t>
            </a:r>
            <a:endParaRPr lang="en-US" altLang="ar-EG" sz="1600" smtClean="0">
              <a:solidFill>
                <a:srgbClr val="FFFFFF"/>
              </a:solidFill>
            </a:endParaRPr>
          </a:p>
        </p:txBody>
      </p:sp>
      <p:sp>
        <p:nvSpPr>
          <p:cNvPr id="30868" name="Line 148"/>
          <p:cNvSpPr>
            <a:spLocks noChangeShapeType="1"/>
          </p:cNvSpPr>
          <p:nvPr/>
        </p:nvSpPr>
        <p:spPr bwMode="auto">
          <a:xfrm>
            <a:off x="202882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69" name="Text Box 149"/>
          <p:cNvSpPr txBox="1">
            <a:spLocks noChangeArrowheads="1"/>
          </p:cNvSpPr>
          <p:nvPr/>
        </p:nvSpPr>
        <p:spPr bwMode="auto">
          <a:xfrm>
            <a:off x="182403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18</a:t>
            </a:r>
            <a:endParaRPr lang="en-US" altLang="ar-EG" sz="1600" smtClean="0">
              <a:solidFill>
                <a:srgbClr val="FFFFFF"/>
              </a:solidFill>
            </a:endParaRPr>
          </a:p>
        </p:txBody>
      </p:sp>
      <p:sp>
        <p:nvSpPr>
          <p:cNvPr id="30870" name="Line 150"/>
          <p:cNvSpPr>
            <a:spLocks noChangeShapeType="1"/>
          </p:cNvSpPr>
          <p:nvPr/>
        </p:nvSpPr>
        <p:spPr bwMode="auto">
          <a:xfrm>
            <a:off x="239077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71" name="Text Box 151"/>
          <p:cNvSpPr txBox="1">
            <a:spLocks noChangeArrowheads="1"/>
          </p:cNvSpPr>
          <p:nvPr/>
        </p:nvSpPr>
        <p:spPr bwMode="auto">
          <a:xfrm>
            <a:off x="218598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24</a:t>
            </a:r>
            <a:endParaRPr lang="en-US" altLang="ar-EG" sz="1600" smtClean="0">
              <a:solidFill>
                <a:srgbClr val="FFFFFF"/>
              </a:solidFill>
            </a:endParaRPr>
          </a:p>
        </p:txBody>
      </p:sp>
      <p:sp>
        <p:nvSpPr>
          <p:cNvPr id="30872" name="Line 152"/>
          <p:cNvSpPr>
            <a:spLocks noChangeShapeType="1"/>
          </p:cNvSpPr>
          <p:nvPr/>
        </p:nvSpPr>
        <p:spPr bwMode="auto">
          <a:xfrm>
            <a:off x="275272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73" name="Text Box 153"/>
          <p:cNvSpPr txBox="1">
            <a:spLocks noChangeArrowheads="1"/>
          </p:cNvSpPr>
          <p:nvPr/>
        </p:nvSpPr>
        <p:spPr bwMode="auto">
          <a:xfrm>
            <a:off x="254793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30</a:t>
            </a:r>
            <a:endParaRPr lang="en-US" altLang="ar-EG" sz="1600" smtClean="0">
              <a:solidFill>
                <a:srgbClr val="FFFFFF"/>
              </a:solidFill>
            </a:endParaRPr>
          </a:p>
        </p:txBody>
      </p:sp>
      <p:sp>
        <p:nvSpPr>
          <p:cNvPr id="30874" name="Line 154"/>
          <p:cNvSpPr>
            <a:spLocks noChangeShapeType="1"/>
          </p:cNvSpPr>
          <p:nvPr/>
        </p:nvSpPr>
        <p:spPr bwMode="auto">
          <a:xfrm>
            <a:off x="312102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75" name="Text Box 155"/>
          <p:cNvSpPr txBox="1">
            <a:spLocks noChangeArrowheads="1"/>
          </p:cNvSpPr>
          <p:nvPr/>
        </p:nvSpPr>
        <p:spPr bwMode="auto">
          <a:xfrm>
            <a:off x="291623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36</a:t>
            </a:r>
            <a:endParaRPr lang="en-US" altLang="ar-EG" sz="1600" smtClean="0">
              <a:solidFill>
                <a:srgbClr val="FFFFFF"/>
              </a:solidFill>
            </a:endParaRPr>
          </a:p>
        </p:txBody>
      </p:sp>
      <p:sp>
        <p:nvSpPr>
          <p:cNvPr id="30876" name="Line 156"/>
          <p:cNvSpPr>
            <a:spLocks noChangeShapeType="1"/>
          </p:cNvSpPr>
          <p:nvPr/>
        </p:nvSpPr>
        <p:spPr bwMode="auto">
          <a:xfrm>
            <a:off x="348297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77" name="Text Box 157"/>
          <p:cNvSpPr txBox="1">
            <a:spLocks noChangeArrowheads="1"/>
          </p:cNvSpPr>
          <p:nvPr/>
        </p:nvSpPr>
        <p:spPr bwMode="auto">
          <a:xfrm>
            <a:off x="327818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42</a:t>
            </a:r>
            <a:endParaRPr lang="en-US" altLang="ar-EG" sz="1600" smtClean="0">
              <a:solidFill>
                <a:srgbClr val="FFFFFF"/>
              </a:solidFill>
            </a:endParaRPr>
          </a:p>
        </p:txBody>
      </p:sp>
      <p:sp>
        <p:nvSpPr>
          <p:cNvPr id="30878" name="Line 158"/>
          <p:cNvSpPr>
            <a:spLocks noChangeShapeType="1"/>
          </p:cNvSpPr>
          <p:nvPr/>
        </p:nvSpPr>
        <p:spPr bwMode="auto">
          <a:xfrm>
            <a:off x="3851275" y="4956175"/>
            <a:ext cx="0" cy="619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79" name="Text Box 159"/>
          <p:cNvSpPr txBox="1">
            <a:spLocks noChangeArrowheads="1"/>
          </p:cNvSpPr>
          <p:nvPr/>
        </p:nvSpPr>
        <p:spPr bwMode="auto">
          <a:xfrm>
            <a:off x="3646488" y="4997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smtClean="0">
                <a:solidFill>
                  <a:srgbClr val="FFFFFF"/>
                </a:solidFill>
              </a:rPr>
              <a:t>48</a:t>
            </a:r>
            <a:endParaRPr lang="en-US" altLang="ar-EG" sz="1600" smtClean="0">
              <a:solidFill>
                <a:srgbClr val="FFFFFF"/>
              </a:solidFill>
            </a:endParaRPr>
          </a:p>
        </p:txBody>
      </p:sp>
      <p:sp>
        <p:nvSpPr>
          <p:cNvPr id="30880" name="Text Box 160"/>
          <p:cNvSpPr txBox="1">
            <a:spLocks noChangeArrowheads="1"/>
          </p:cNvSpPr>
          <p:nvPr/>
        </p:nvSpPr>
        <p:spPr bwMode="auto">
          <a:xfrm>
            <a:off x="941388" y="5240338"/>
            <a:ext cx="2840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b="1" smtClean="0">
                <a:solidFill>
                  <a:srgbClr val="FFFFFF"/>
                </a:solidFill>
              </a:rPr>
              <a:t>Months</a:t>
            </a:r>
            <a:endParaRPr lang="en-US" altLang="ar-EG" sz="1600" b="1" smtClean="0">
              <a:solidFill>
                <a:srgbClr val="FFFFFF"/>
              </a:solidFill>
            </a:endParaRPr>
          </a:p>
        </p:txBody>
      </p:sp>
      <p:sp>
        <p:nvSpPr>
          <p:cNvPr id="30881" name="Text Box 161"/>
          <p:cNvSpPr txBox="1">
            <a:spLocks noChangeArrowheads="1"/>
          </p:cNvSpPr>
          <p:nvPr/>
        </p:nvSpPr>
        <p:spPr bwMode="auto">
          <a:xfrm rot="-5400000">
            <a:off x="-1016794" y="3715544"/>
            <a:ext cx="2871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600" b="1" smtClean="0">
                <a:solidFill>
                  <a:srgbClr val="FFFFFF"/>
                </a:solidFill>
              </a:rPr>
              <a:t>Haemoglobin (g/dL)</a:t>
            </a:r>
            <a:endParaRPr lang="en-US" altLang="ar-EG" sz="1600" b="1" smtClean="0">
              <a:solidFill>
                <a:srgbClr val="FFFFFF"/>
              </a:solidFill>
            </a:endParaRPr>
          </a:p>
        </p:txBody>
      </p:sp>
      <p:sp>
        <p:nvSpPr>
          <p:cNvPr id="30882" name="Line 162"/>
          <p:cNvSpPr>
            <a:spLocks noChangeShapeType="1"/>
          </p:cNvSpPr>
          <p:nvPr/>
        </p:nvSpPr>
        <p:spPr bwMode="auto">
          <a:xfrm>
            <a:off x="930275" y="3813175"/>
            <a:ext cx="0" cy="2238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fontAlgn="base">
              <a:spcBef>
                <a:spcPct val="0"/>
              </a:spcBef>
              <a:spcAft>
                <a:spcPct val="0"/>
              </a:spcAft>
            </a:pPr>
            <a:endParaRPr lang="ar-EG" smtClean="0">
              <a:solidFill>
                <a:srgbClr val="FFFFFF"/>
              </a:solidFill>
            </a:endParaRPr>
          </a:p>
        </p:txBody>
      </p:sp>
      <p:sp>
        <p:nvSpPr>
          <p:cNvPr id="30883" name="Line 163"/>
          <p:cNvSpPr>
            <a:spLocks noChangeShapeType="1"/>
          </p:cNvSpPr>
          <p:nvPr/>
        </p:nvSpPr>
        <p:spPr bwMode="auto">
          <a:xfrm flipH="1">
            <a:off x="901700" y="3813175"/>
            <a:ext cx="55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fontAlgn="base">
              <a:spcBef>
                <a:spcPct val="0"/>
              </a:spcBef>
              <a:spcAft>
                <a:spcPct val="0"/>
              </a:spcAft>
            </a:pPr>
            <a:endParaRPr lang="ar-EG" smtClean="0">
              <a:solidFill>
                <a:srgbClr val="FFFFFF"/>
              </a:solidFill>
            </a:endParaRPr>
          </a:p>
        </p:txBody>
      </p:sp>
      <p:sp>
        <p:nvSpPr>
          <p:cNvPr id="30884" name="Line 164"/>
          <p:cNvSpPr>
            <a:spLocks noChangeShapeType="1"/>
          </p:cNvSpPr>
          <p:nvPr/>
        </p:nvSpPr>
        <p:spPr bwMode="auto">
          <a:xfrm flipH="1">
            <a:off x="901700" y="4032250"/>
            <a:ext cx="55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fontAlgn="base">
              <a:spcBef>
                <a:spcPct val="0"/>
              </a:spcBef>
              <a:spcAft>
                <a:spcPct val="0"/>
              </a:spcAft>
            </a:pPr>
            <a:endParaRPr lang="ar-EG" smtClean="0">
              <a:solidFill>
                <a:srgbClr val="FFFFFF"/>
              </a:solidFill>
            </a:endParaRPr>
          </a:p>
        </p:txBody>
      </p:sp>
      <p:sp>
        <p:nvSpPr>
          <p:cNvPr id="30885" name="Text Box 165"/>
          <p:cNvSpPr txBox="1">
            <a:spLocks noChangeArrowheads="1"/>
          </p:cNvSpPr>
          <p:nvPr/>
        </p:nvSpPr>
        <p:spPr bwMode="auto">
          <a:xfrm>
            <a:off x="525463" y="27400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16</a:t>
            </a:r>
            <a:endParaRPr lang="en-US" altLang="ar-EG" sz="1600" smtClean="0">
              <a:solidFill>
                <a:srgbClr val="FFFFFF"/>
              </a:solidFill>
            </a:endParaRPr>
          </a:p>
        </p:txBody>
      </p:sp>
      <p:sp>
        <p:nvSpPr>
          <p:cNvPr id="30886" name="Text Box 166"/>
          <p:cNvSpPr txBox="1">
            <a:spLocks noChangeArrowheads="1"/>
          </p:cNvSpPr>
          <p:nvPr/>
        </p:nvSpPr>
        <p:spPr bwMode="auto">
          <a:xfrm>
            <a:off x="1476375" y="2357438"/>
            <a:ext cx="309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8288" algn="l"/>
                <a:tab pos="1527175" algn="l"/>
              </a:tabLst>
              <a:defRPr>
                <a:solidFill>
                  <a:schemeClr val="tx1"/>
                </a:solidFill>
                <a:latin typeface="Arial" pitchFamily="34" charset="0"/>
                <a:cs typeface="Arial" pitchFamily="34" charset="0"/>
              </a:defRPr>
            </a:lvl1pPr>
            <a:lvl2pPr marL="742950" indent="-285750">
              <a:tabLst>
                <a:tab pos="268288" algn="l"/>
                <a:tab pos="1527175" algn="l"/>
              </a:tabLst>
              <a:defRPr>
                <a:solidFill>
                  <a:schemeClr val="tx1"/>
                </a:solidFill>
                <a:latin typeface="Arial" pitchFamily="34" charset="0"/>
                <a:cs typeface="Arial" pitchFamily="34" charset="0"/>
              </a:defRPr>
            </a:lvl2pPr>
            <a:lvl3pPr marL="1143000" indent="-228600">
              <a:tabLst>
                <a:tab pos="268288" algn="l"/>
                <a:tab pos="1527175" algn="l"/>
              </a:tabLst>
              <a:defRPr>
                <a:solidFill>
                  <a:schemeClr val="tx1"/>
                </a:solidFill>
                <a:latin typeface="Arial" pitchFamily="34" charset="0"/>
                <a:cs typeface="Arial" pitchFamily="34" charset="0"/>
              </a:defRPr>
            </a:lvl3pPr>
            <a:lvl4pPr marL="1600200" indent="-228600">
              <a:tabLst>
                <a:tab pos="268288" algn="l"/>
                <a:tab pos="1527175" algn="l"/>
              </a:tabLst>
              <a:defRPr>
                <a:solidFill>
                  <a:schemeClr val="tx1"/>
                </a:solidFill>
                <a:latin typeface="Arial" pitchFamily="34" charset="0"/>
                <a:cs typeface="Arial" pitchFamily="34" charset="0"/>
              </a:defRPr>
            </a:lvl4pPr>
            <a:lvl5pPr marL="2057400" indent="-228600">
              <a:tabLst>
                <a:tab pos="268288" algn="l"/>
                <a:tab pos="1527175" algn="l"/>
              </a:tabLst>
              <a:defRPr>
                <a:solidFill>
                  <a:schemeClr val="tx1"/>
                </a:solidFill>
                <a:latin typeface="Arial" pitchFamily="34" charset="0"/>
                <a:cs typeface="Arial" pitchFamily="34" charset="0"/>
              </a:defRPr>
            </a:lvl5pPr>
            <a:lvl6pPr marL="25146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6pPr>
            <a:lvl7pPr marL="29718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7pPr>
            <a:lvl8pPr marL="34290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8pPr>
            <a:lvl9pPr marL="38862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9pPr>
          </a:lstStyle>
          <a:p>
            <a:pPr fontAlgn="base">
              <a:spcBef>
                <a:spcPct val="50000"/>
              </a:spcBef>
              <a:spcAft>
                <a:spcPct val="0"/>
              </a:spcAft>
            </a:pPr>
            <a:r>
              <a:rPr lang="en-GB" altLang="ar-EG" sz="1600" smtClean="0">
                <a:solidFill>
                  <a:srgbClr val="FFFFFF"/>
                </a:solidFill>
              </a:rPr>
              <a:t>	High Hb: 13.0-15 g/dL </a:t>
            </a:r>
          </a:p>
        </p:txBody>
      </p:sp>
      <p:sp>
        <p:nvSpPr>
          <p:cNvPr id="30887" name="Text Box 167"/>
          <p:cNvSpPr txBox="1">
            <a:spLocks noChangeArrowheads="1"/>
          </p:cNvSpPr>
          <p:nvPr/>
        </p:nvSpPr>
        <p:spPr bwMode="auto">
          <a:xfrm>
            <a:off x="4859338" y="2347913"/>
            <a:ext cx="309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8288" algn="l"/>
                <a:tab pos="1527175" algn="l"/>
              </a:tabLst>
              <a:defRPr>
                <a:solidFill>
                  <a:schemeClr val="tx1"/>
                </a:solidFill>
                <a:latin typeface="Arial" pitchFamily="34" charset="0"/>
                <a:cs typeface="Arial" pitchFamily="34" charset="0"/>
              </a:defRPr>
            </a:lvl1pPr>
            <a:lvl2pPr marL="742950" indent="-285750">
              <a:tabLst>
                <a:tab pos="268288" algn="l"/>
                <a:tab pos="1527175" algn="l"/>
              </a:tabLst>
              <a:defRPr>
                <a:solidFill>
                  <a:schemeClr val="tx1"/>
                </a:solidFill>
                <a:latin typeface="Arial" pitchFamily="34" charset="0"/>
                <a:cs typeface="Arial" pitchFamily="34" charset="0"/>
              </a:defRPr>
            </a:lvl2pPr>
            <a:lvl3pPr marL="1143000" indent="-228600">
              <a:tabLst>
                <a:tab pos="268288" algn="l"/>
                <a:tab pos="1527175" algn="l"/>
              </a:tabLst>
              <a:defRPr>
                <a:solidFill>
                  <a:schemeClr val="tx1"/>
                </a:solidFill>
                <a:latin typeface="Arial" pitchFamily="34" charset="0"/>
                <a:cs typeface="Arial" pitchFamily="34" charset="0"/>
              </a:defRPr>
            </a:lvl3pPr>
            <a:lvl4pPr marL="1600200" indent="-228600">
              <a:tabLst>
                <a:tab pos="268288" algn="l"/>
                <a:tab pos="1527175" algn="l"/>
              </a:tabLst>
              <a:defRPr>
                <a:solidFill>
                  <a:schemeClr val="tx1"/>
                </a:solidFill>
                <a:latin typeface="Arial" pitchFamily="34" charset="0"/>
                <a:cs typeface="Arial" pitchFamily="34" charset="0"/>
              </a:defRPr>
            </a:lvl4pPr>
            <a:lvl5pPr marL="2057400" indent="-228600">
              <a:tabLst>
                <a:tab pos="268288" algn="l"/>
                <a:tab pos="1527175" algn="l"/>
              </a:tabLst>
              <a:defRPr>
                <a:solidFill>
                  <a:schemeClr val="tx1"/>
                </a:solidFill>
                <a:latin typeface="Arial" pitchFamily="34" charset="0"/>
                <a:cs typeface="Arial" pitchFamily="34" charset="0"/>
              </a:defRPr>
            </a:lvl5pPr>
            <a:lvl6pPr marL="25146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6pPr>
            <a:lvl7pPr marL="29718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7pPr>
            <a:lvl8pPr marL="34290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8pPr>
            <a:lvl9pPr marL="38862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9pPr>
          </a:lstStyle>
          <a:p>
            <a:pPr fontAlgn="base">
              <a:spcBef>
                <a:spcPct val="50000"/>
              </a:spcBef>
              <a:spcAft>
                <a:spcPct val="0"/>
              </a:spcAft>
            </a:pPr>
            <a:r>
              <a:rPr lang="en-GB" altLang="ar-EG" sz="1600" smtClean="0">
                <a:solidFill>
                  <a:srgbClr val="FFFFFF"/>
                </a:solidFill>
              </a:rPr>
              <a:t>Standard Hb: 10.5-11.5 g/dL</a:t>
            </a:r>
          </a:p>
        </p:txBody>
      </p:sp>
      <p:sp>
        <p:nvSpPr>
          <p:cNvPr id="30888" name="Text Box 168"/>
          <p:cNvSpPr txBox="1">
            <a:spLocks noChangeArrowheads="1"/>
          </p:cNvSpPr>
          <p:nvPr/>
        </p:nvSpPr>
        <p:spPr bwMode="auto">
          <a:xfrm>
            <a:off x="519113" y="27336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16</a:t>
            </a:r>
            <a:endParaRPr lang="en-US" altLang="ar-EG" sz="1600" smtClean="0">
              <a:solidFill>
                <a:srgbClr val="FFFFFF"/>
              </a:solidFill>
            </a:endParaRPr>
          </a:p>
        </p:txBody>
      </p:sp>
      <p:sp>
        <p:nvSpPr>
          <p:cNvPr id="30889" name="Text Box 169"/>
          <p:cNvSpPr txBox="1">
            <a:spLocks noChangeArrowheads="1"/>
          </p:cNvSpPr>
          <p:nvPr/>
        </p:nvSpPr>
        <p:spPr bwMode="auto">
          <a:xfrm>
            <a:off x="4521200" y="278130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600" smtClean="0">
                <a:solidFill>
                  <a:srgbClr val="FFFFFF"/>
                </a:solidFill>
              </a:rPr>
              <a:t>1.0</a:t>
            </a:r>
            <a:endParaRPr lang="en-US" altLang="ar-EG" sz="1600" smtClean="0">
              <a:solidFill>
                <a:srgbClr val="FFFFFF"/>
              </a:solidFill>
            </a:endParaRPr>
          </a:p>
        </p:txBody>
      </p:sp>
      <p:grpSp>
        <p:nvGrpSpPr>
          <p:cNvPr id="30890" name="Group 170"/>
          <p:cNvGrpSpPr>
            <a:grpSpLocks/>
          </p:cNvGrpSpPr>
          <p:nvPr/>
        </p:nvGrpSpPr>
        <p:grpSpPr bwMode="auto">
          <a:xfrm>
            <a:off x="930275" y="3663950"/>
            <a:ext cx="2967038" cy="482600"/>
            <a:chOff x="586" y="2308"/>
            <a:chExt cx="1869" cy="304"/>
          </a:xfrm>
        </p:grpSpPr>
        <p:sp>
          <p:nvSpPr>
            <p:cNvPr id="30891" name="Freeform 171"/>
            <p:cNvSpPr>
              <a:spLocks/>
            </p:cNvSpPr>
            <p:nvPr/>
          </p:nvSpPr>
          <p:spPr bwMode="auto">
            <a:xfrm>
              <a:off x="586" y="2408"/>
              <a:ext cx="1846" cy="102"/>
            </a:xfrm>
            <a:custGeom>
              <a:avLst/>
              <a:gdLst>
                <a:gd name="T0" fmla="*/ 0 w 1846"/>
                <a:gd name="T1" fmla="*/ 62 h 102"/>
                <a:gd name="T2" fmla="*/ 580 w 1846"/>
                <a:gd name="T3" fmla="*/ 62 h 102"/>
                <a:gd name="T4" fmla="*/ 694 w 1846"/>
                <a:gd name="T5" fmla="*/ 68 h 102"/>
                <a:gd name="T6" fmla="*/ 806 w 1846"/>
                <a:gd name="T7" fmla="*/ 68 h 102"/>
                <a:gd name="T8" fmla="*/ 924 w 1846"/>
                <a:gd name="T9" fmla="*/ 74 h 102"/>
                <a:gd name="T10" fmla="*/ 1038 w 1846"/>
                <a:gd name="T11" fmla="*/ 84 h 102"/>
                <a:gd name="T12" fmla="*/ 1156 w 1846"/>
                <a:gd name="T13" fmla="*/ 98 h 102"/>
                <a:gd name="T14" fmla="*/ 1268 w 1846"/>
                <a:gd name="T15" fmla="*/ 98 h 102"/>
                <a:gd name="T16" fmla="*/ 1384 w 1846"/>
                <a:gd name="T17" fmla="*/ 100 h 102"/>
                <a:gd name="T18" fmla="*/ 1504 w 1846"/>
                <a:gd name="T19" fmla="*/ 102 h 102"/>
                <a:gd name="T20" fmla="*/ 1620 w 1846"/>
                <a:gd name="T21" fmla="*/ 90 h 102"/>
                <a:gd name="T22" fmla="*/ 1732 w 1846"/>
                <a:gd name="T23" fmla="*/ 88 h 102"/>
                <a:gd name="T24" fmla="*/ 1846 w 1846"/>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6"/>
                <a:gd name="T40" fmla="*/ 0 h 102"/>
                <a:gd name="T41" fmla="*/ 1846 w 1846"/>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6" h="102">
                  <a:moveTo>
                    <a:pt x="0" y="62"/>
                  </a:moveTo>
                  <a:lnTo>
                    <a:pt x="580" y="62"/>
                  </a:lnTo>
                  <a:lnTo>
                    <a:pt x="694" y="68"/>
                  </a:lnTo>
                  <a:lnTo>
                    <a:pt x="806" y="68"/>
                  </a:lnTo>
                  <a:lnTo>
                    <a:pt x="924" y="74"/>
                  </a:lnTo>
                  <a:lnTo>
                    <a:pt x="1038" y="84"/>
                  </a:lnTo>
                  <a:lnTo>
                    <a:pt x="1156" y="98"/>
                  </a:lnTo>
                  <a:lnTo>
                    <a:pt x="1268" y="98"/>
                  </a:lnTo>
                  <a:lnTo>
                    <a:pt x="1384" y="100"/>
                  </a:lnTo>
                  <a:lnTo>
                    <a:pt x="1504" y="102"/>
                  </a:lnTo>
                  <a:lnTo>
                    <a:pt x="1620" y="90"/>
                  </a:lnTo>
                  <a:lnTo>
                    <a:pt x="1732" y="88"/>
                  </a:lnTo>
                  <a:lnTo>
                    <a:pt x="1846" y="0"/>
                  </a:lnTo>
                </a:path>
              </a:pathLst>
            </a:custGeom>
            <a:noFill/>
            <a:ln w="1905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grpSp>
          <p:nvGrpSpPr>
            <p:cNvPr id="30892" name="Group 172"/>
            <p:cNvGrpSpPr>
              <a:grpSpLocks/>
            </p:cNvGrpSpPr>
            <p:nvPr/>
          </p:nvGrpSpPr>
          <p:grpSpPr bwMode="auto">
            <a:xfrm>
              <a:off x="586" y="2308"/>
              <a:ext cx="1869" cy="304"/>
              <a:chOff x="586" y="2308"/>
              <a:chExt cx="1869" cy="304"/>
            </a:xfrm>
          </p:grpSpPr>
          <p:grpSp>
            <p:nvGrpSpPr>
              <p:cNvPr id="30893" name="Group 173"/>
              <p:cNvGrpSpPr>
                <a:grpSpLocks/>
              </p:cNvGrpSpPr>
              <p:nvPr/>
            </p:nvGrpSpPr>
            <p:grpSpPr bwMode="auto">
              <a:xfrm>
                <a:off x="586" y="2398"/>
                <a:ext cx="45" cy="142"/>
                <a:chOff x="586" y="2398"/>
                <a:chExt cx="45" cy="142"/>
              </a:xfrm>
            </p:grpSpPr>
            <p:sp>
              <p:nvSpPr>
                <p:cNvPr id="30894" name="Line 99"/>
                <p:cNvSpPr>
                  <a:spLocks noChangeShapeType="1"/>
                </p:cNvSpPr>
                <p:nvPr/>
              </p:nvSpPr>
              <p:spPr bwMode="auto">
                <a:xfrm>
                  <a:off x="586" y="2398"/>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nvGrpSpPr>
                <p:cNvPr id="30895" name="Group 175"/>
                <p:cNvGrpSpPr>
                  <a:grpSpLocks/>
                </p:cNvGrpSpPr>
                <p:nvPr/>
              </p:nvGrpSpPr>
              <p:grpSpPr bwMode="auto">
                <a:xfrm>
                  <a:off x="586" y="2399"/>
                  <a:ext cx="45" cy="141"/>
                  <a:chOff x="586" y="2397"/>
                  <a:chExt cx="45" cy="141"/>
                </a:xfrm>
              </p:grpSpPr>
              <p:sp>
                <p:nvSpPr>
                  <p:cNvPr id="30896" name="Line 98"/>
                  <p:cNvSpPr>
                    <a:spLocks noChangeShapeType="1"/>
                  </p:cNvSpPr>
                  <p:nvPr/>
                </p:nvSpPr>
                <p:spPr bwMode="auto">
                  <a:xfrm>
                    <a:off x="608" y="2397"/>
                    <a:ext cx="0" cy="13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897" name="Oval 177"/>
                  <p:cNvSpPr>
                    <a:spLocks noChangeArrowheads="1"/>
                  </p:cNvSpPr>
                  <p:nvPr/>
                </p:nvSpPr>
                <p:spPr bwMode="auto">
                  <a:xfrm>
                    <a:off x="586" y="244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0898" name="Line 99"/>
                  <p:cNvSpPr>
                    <a:spLocks noChangeShapeType="1"/>
                  </p:cNvSpPr>
                  <p:nvPr/>
                </p:nvSpPr>
                <p:spPr bwMode="auto">
                  <a:xfrm>
                    <a:off x="586" y="2538"/>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grpSp>
            <p:nvGrpSpPr>
              <p:cNvPr id="30899" name="Group 179"/>
              <p:cNvGrpSpPr>
                <a:grpSpLocks/>
              </p:cNvGrpSpPr>
              <p:nvPr/>
            </p:nvGrpSpPr>
            <p:grpSpPr bwMode="auto">
              <a:xfrm>
                <a:off x="679" y="2396"/>
                <a:ext cx="45" cy="147"/>
                <a:chOff x="679" y="2396"/>
                <a:chExt cx="45" cy="147"/>
              </a:xfrm>
            </p:grpSpPr>
            <p:sp>
              <p:nvSpPr>
                <p:cNvPr id="30900" name="Line 180"/>
                <p:cNvSpPr>
                  <a:spLocks noChangeShapeType="1"/>
                </p:cNvSpPr>
                <p:nvPr/>
              </p:nvSpPr>
              <p:spPr bwMode="auto">
                <a:xfrm>
                  <a:off x="703" y="2396"/>
                  <a:ext cx="0" cy="14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01" name="Line 181"/>
                <p:cNvSpPr>
                  <a:spLocks noChangeShapeType="1"/>
                </p:cNvSpPr>
                <p:nvPr/>
              </p:nvSpPr>
              <p:spPr bwMode="auto">
                <a:xfrm flipH="1">
                  <a:off x="679"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02" name="Line 182"/>
                <p:cNvSpPr>
                  <a:spLocks noChangeShapeType="1"/>
                </p:cNvSpPr>
                <p:nvPr/>
              </p:nvSpPr>
              <p:spPr bwMode="auto">
                <a:xfrm flipH="1">
                  <a:off x="679" y="254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03" name="Oval 183"/>
                <p:cNvSpPr>
                  <a:spLocks noChangeArrowheads="1"/>
                </p:cNvSpPr>
                <p:nvPr/>
              </p:nvSpPr>
              <p:spPr bwMode="auto">
                <a:xfrm>
                  <a:off x="679" y="244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04" name="Group 184"/>
              <p:cNvGrpSpPr>
                <a:grpSpLocks/>
              </p:cNvGrpSpPr>
              <p:nvPr/>
            </p:nvGrpSpPr>
            <p:grpSpPr bwMode="auto">
              <a:xfrm>
                <a:off x="796" y="2396"/>
                <a:ext cx="46" cy="147"/>
                <a:chOff x="796" y="2396"/>
                <a:chExt cx="46" cy="147"/>
              </a:xfrm>
            </p:grpSpPr>
            <p:sp>
              <p:nvSpPr>
                <p:cNvPr id="30905" name="Line 185"/>
                <p:cNvSpPr>
                  <a:spLocks noChangeShapeType="1"/>
                </p:cNvSpPr>
                <p:nvPr/>
              </p:nvSpPr>
              <p:spPr bwMode="auto">
                <a:xfrm>
                  <a:off x="820" y="2396"/>
                  <a:ext cx="0" cy="14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06" name="Line 186"/>
                <p:cNvSpPr>
                  <a:spLocks noChangeShapeType="1"/>
                </p:cNvSpPr>
                <p:nvPr/>
              </p:nvSpPr>
              <p:spPr bwMode="auto">
                <a:xfrm flipH="1">
                  <a:off x="796"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07" name="Line 187"/>
                <p:cNvSpPr>
                  <a:spLocks noChangeShapeType="1"/>
                </p:cNvSpPr>
                <p:nvPr/>
              </p:nvSpPr>
              <p:spPr bwMode="auto">
                <a:xfrm flipH="1">
                  <a:off x="796" y="254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08" name="Oval 188"/>
                <p:cNvSpPr>
                  <a:spLocks noChangeArrowheads="1"/>
                </p:cNvSpPr>
                <p:nvPr/>
              </p:nvSpPr>
              <p:spPr bwMode="auto">
                <a:xfrm>
                  <a:off x="797" y="244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09" name="Group 189"/>
              <p:cNvGrpSpPr>
                <a:grpSpLocks/>
              </p:cNvGrpSpPr>
              <p:nvPr/>
            </p:nvGrpSpPr>
            <p:grpSpPr bwMode="auto">
              <a:xfrm>
                <a:off x="914" y="2396"/>
                <a:ext cx="45" cy="147"/>
                <a:chOff x="914" y="2396"/>
                <a:chExt cx="45" cy="147"/>
              </a:xfrm>
            </p:grpSpPr>
            <p:sp>
              <p:nvSpPr>
                <p:cNvPr id="30910" name="Line 190"/>
                <p:cNvSpPr>
                  <a:spLocks noChangeShapeType="1"/>
                </p:cNvSpPr>
                <p:nvPr/>
              </p:nvSpPr>
              <p:spPr bwMode="auto">
                <a:xfrm>
                  <a:off x="938" y="2396"/>
                  <a:ext cx="0" cy="14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11" name="Line 191"/>
                <p:cNvSpPr>
                  <a:spLocks noChangeShapeType="1"/>
                </p:cNvSpPr>
                <p:nvPr/>
              </p:nvSpPr>
              <p:spPr bwMode="auto">
                <a:xfrm flipH="1">
                  <a:off x="914"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12" name="Line 192"/>
                <p:cNvSpPr>
                  <a:spLocks noChangeShapeType="1"/>
                </p:cNvSpPr>
                <p:nvPr/>
              </p:nvSpPr>
              <p:spPr bwMode="auto">
                <a:xfrm flipH="1">
                  <a:off x="914" y="254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13" name="Oval 193"/>
                <p:cNvSpPr>
                  <a:spLocks noChangeArrowheads="1"/>
                </p:cNvSpPr>
                <p:nvPr/>
              </p:nvSpPr>
              <p:spPr bwMode="auto">
                <a:xfrm>
                  <a:off x="914" y="244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14" name="Group 194"/>
              <p:cNvGrpSpPr>
                <a:grpSpLocks/>
              </p:cNvGrpSpPr>
              <p:nvPr/>
            </p:nvGrpSpPr>
            <p:grpSpPr bwMode="auto">
              <a:xfrm>
                <a:off x="1030" y="2363"/>
                <a:ext cx="45" cy="180"/>
                <a:chOff x="1030" y="2363"/>
                <a:chExt cx="45" cy="180"/>
              </a:xfrm>
            </p:grpSpPr>
            <p:sp>
              <p:nvSpPr>
                <p:cNvPr id="30915" name="Line 195"/>
                <p:cNvSpPr>
                  <a:spLocks noChangeShapeType="1"/>
                </p:cNvSpPr>
                <p:nvPr/>
              </p:nvSpPr>
              <p:spPr bwMode="auto">
                <a:xfrm>
                  <a:off x="1054" y="2363"/>
                  <a:ext cx="0" cy="18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16" name="Line 196"/>
                <p:cNvSpPr>
                  <a:spLocks noChangeShapeType="1"/>
                </p:cNvSpPr>
                <p:nvPr/>
              </p:nvSpPr>
              <p:spPr bwMode="auto">
                <a:xfrm flipH="1">
                  <a:off x="1030" y="2364"/>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17" name="Line 197"/>
                <p:cNvSpPr>
                  <a:spLocks noChangeShapeType="1"/>
                </p:cNvSpPr>
                <p:nvPr/>
              </p:nvSpPr>
              <p:spPr bwMode="auto">
                <a:xfrm flipH="1">
                  <a:off x="1030" y="254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18" name="Oval 198"/>
                <p:cNvSpPr>
                  <a:spLocks noChangeArrowheads="1"/>
                </p:cNvSpPr>
                <p:nvPr/>
              </p:nvSpPr>
              <p:spPr bwMode="auto">
                <a:xfrm>
                  <a:off x="1030" y="244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19" name="Group 199"/>
              <p:cNvGrpSpPr>
                <a:grpSpLocks/>
              </p:cNvGrpSpPr>
              <p:nvPr/>
            </p:nvGrpSpPr>
            <p:grpSpPr bwMode="auto">
              <a:xfrm>
                <a:off x="1142" y="2364"/>
                <a:ext cx="45" cy="197"/>
                <a:chOff x="1142" y="2364"/>
                <a:chExt cx="45" cy="197"/>
              </a:xfrm>
            </p:grpSpPr>
            <p:sp>
              <p:nvSpPr>
                <p:cNvPr id="30920" name="Line 200"/>
                <p:cNvSpPr>
                  <a:spLocks noChangeShapeType="1"/>
                </p:cNvSpPr>
                <p:nvPr/>
              </p:nvSpPr>
              <p:spPr bwMode="auto">
                <a:xfrm>
                  <a:off x="1166" y="2368"/>
                  <a:ext cx="0" cy="19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21" name="Line 201"/>
                <p:cNvSpPr>
                  <a:spLocks noChangeShapeType="1"/>
                </p:cNvSpPr>
                <p:nvPr/>
              </p:nvSpPr>
              <p:spPr bwMode="auto">
                <a:xfrm flipH="1">
                  <a:off x="1142" y="2364"/>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22" name="Line 202"/>
                <p:cNvSpPr>
                  <a:spLocks noChangeShapeType="1"/>
                </p:cNvSpPr>
                <p:nvPr/>
              </p:nvSpPr>
              <p:spPr bwMode="auto">
                <a:xfrm flipH="1">
                  <a:off x="1142" y="2558"/>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23" name="Oval 203"/>
                <p:cNvSpPr>
                  <a:spLocks noChangeArrowheads="1"/>
                </p:cNvSpPr>
                <p:nvPr/>
              </p:nvSpPr>
              <p:spPr bwMode="auto">
                <a:xfrm>
                  <a:off x="1142" y="244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24" name="Group 204"/>
              <p:cNvGrpSpPr>
                <a:grpSpLocks/>
              </p:cNvGrpSpPr>
              <p:nvPr/>
            </p:nvGrpSpPr>
            <p:grpSpPr bwMode="auto">
              <a:xfrm>
                <a:off x="1257" y="2396"/>
                <a:ext cx="45" cy="186"/>
                <a:chOff x="1257" y="2396"/>
                <a:chExt cx="45" cy="186"/>
              </a:xfrm>
            </p:grpSpPr>
            <p:sp>
              <p:nvSpPr>
                <p:cNvPr id="30925" name="Line 205"/>
                <p:cNvSpPr>
                  <a:spLocks noChangeShapeType="1"/>
                </p:cNvSpPr>
                <p:nvPr/>
              </p:nvSpPr>
              <p:spPr bwMode="auto">
                <a:xfrm>
                  <a:off x="1281" y="2396"/>
                  <a:ext cx="0" cy="18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26" name="Line 206"/>
                <p:cNvSpPr>
                  <a:spLocks noChangeShapeType="1"/>
                </p:cNvSpPr>
                <p:nvPr/>
              </p:nvSpPr>
              <p:spPr bwMode="auto">
                <a:xfrm flipH="1">
                  <a:off x="1257"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27" name="Line 207"/>
                <p:cNvSpPr>
                  <a:spLocks noChangeShapeType="1"/>
                </p:cNvSpPr>
                <p:nvPr/>
              </p:nvSpPr>
              <p:spPr bwMode="auto">
                <a:xfrm flipH="1">
                  <a:off x="1257" y="258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28" name="Oval 208"/>
                <p:cNvSpPr>
                  <a:spLocks noChangeArrowheads="1"/>
                </p:cNvSpPr>
                <p:nvPr/>
              </p:nvSpPr>
              <p:spPr bwMode="auto">
                <a:xfrm>
                  <a:off x="1257" y="2452"/>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29" name="Group 209"/>
              <p:cNvGrpSpPr>
                <a:grpSpLocks/>
              </p:cNvGrpSpPr>
              <p:nvPr/>
            </p:nvGrpSpPr>
            <p:grpSpPr bwMode="auto">
              <a:xfrm>
                <a:off x="1368" y="2386"/>
                <a:ext cx="45" cy="199"/>
                <a:chOff x="1368" y="2386"/>
                <a:chExt cx="45" cy="199"/>
              </a:xfrm>
            </p:grpSpPr>
            <p:sp>
              <p:nvSpPr>
                <p:cNvPr id="30930" name="Line 210"/>
                <p:cNvSpPr>
                  <a:spLocks noChangeShapeType="1"/>
                </p:cNvSpPr>
                <p:nvPr/>
              </p:nvSpPr>
              <p:spPr bwMode="auto">
                <a:xfrm>
                  <a:off x="1392" y="2386"/>
                  <a:ext cx="0" cy="19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31" name="Line 211"/>
                <p:cNvSpPr>
                  <a:spLocks noChangeShapeType="1"/>
                </p:cNvSpPr>
                <p:nvPr/>
              </p:nvSpPr>
              <p:spPr bwMode="auto">
                <a:xfrm flipH="1">
                  <a:off x="1368" y="238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32" name="Line 212"/>
                <p:cNvSpPr>
                  <a:spLocks noChangeShapeType="1"/>
                </p:cNvSpPr>
                <p:nvPr/>
              </p:nvSpPr>
              <p:spPr bwMode="auto">
                <a:xfrm flipH="1">
                  <a:off x="1368" y="258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33" name="Oval 213"/>
                <p:cNvSpPr>
                  <a:spLocks noChangeArrowheads="1"/>
                </p:cNvSpPr>
                <p:nvPr/>
              </p:nvSpPr>
              <p:spPr bwMode="auto">
                <a:xfrm>
                  <a:off x="1368" y="2453"/>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34" name="Group 214"/>
              <p:cNvGrpSpPr>
                <a:grpSpLocks/>
              </p:cNvGrpSpPr>
              <p:nvPr/>
            </p:nvGrpSpPr>
            <p:grpSpPr bwMode="auto">
              <a:xfrm>
                <a:off x="1486" y="2384"/>
                <a:ext cx="45" cy="201"/>
                <a:chOff x="1486" y="2384"/>
                <a:chExt cx="45" cy="201"/>
              </a:xfrm>
            </p:grpSpPr>
            <p:sp>
              <p:nvSpPr>
                <p:cNvPr id="30935" name="Line 215"/>
                <p:cNvSpPr>
                  <a:spLocks noChangeShapeType="1"/>
                </p:cNvSpPr>
                <p:nvPr/>
              </p:nvSpPr>
              <p:spPr bwMode="auto">
                <a:xfrm>
                  <a:off x="1510" y="2384"/>
                  <a:ext cx="0" cy="19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36" name="Line 216"/>
                <p:cNvSpPr>
                  <a:spLocks noChangeShapeType="1"/>
                </p:cNvSpPr>
                <p:nvPr/>
              </p:nvSpPr>
              <p:spPr bwMode="auto">
                <a:xfrm flipH="1">
                  <a:off x="1486" y="2384"/>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37" name="Line 217"/>
                <p:cNvSpPr>
                  <a:spLocks noChangeShapeType="1"/>
                </p:cNvSpPr>
                <p:nvPr/>
              </p:nvSpPr>
              <p:spPr bwMode="auto">
                <a:xfrm flipH="1">
                  <a:off x="1486" y="258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38" name="Oval 218"/>
                <p:cNvSpPr>
                  <a:spLocks noChangeArrowheads="1"/>
                </p:cNvSpPr>
                <p:nvPr/>
              </p:nvSpPr>
              <p:spPr bwMode="auto">
                <a:xfrm>
                  <a:off x="1486" y="2458"/>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39" name="Group 219"/>
              <p:cNvGrpSpPr>
                <a:grpSpLocks/>
              </p:cNvGrpSpPr>
              <p:nvPr/>
            </p:nvGrpSpPr>
            <p:grpSpPr bwMode="auto">
              <a:xfrm>
                <a:off x="1602" y="2396"/>
                <a:ext cx="46" cy="167"/>
                <a:chOff x="1602" y="2396"/>
                <a:chExt cx="46" cy="167"/>
              </a:xfrm>
            </p:grpSpPr>
            <p:sp>
              <p:nvSpPr>
                <p:cNvPr id="30940" name="Line 220"/>
                <p:cNvSpPr>
                  <a:spLocks noChangeShapeType="1"/>
                </p:cNvSpPr>
                <p:nvPr/>
              </p:nvSpPr>
              <p:spPr bwMode="auto">
                <a:xfrm>
                  <a:off x="1627" y="2396"/>
                  <a:ext cx="0" cy="16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41" name="Line 221"/>
                <p:cNvSpPr>
                  <a:spLocks noChangeShapeType="1"/>
                </p:cNvSpPr>
                <p:nvPr/>
              </p:nvSpPr>
              <p:spPr bwMode="auto">
                <a:xfrm flipH="1">
                  <a:off x="1603"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42" name="Line 222"/>
                <p:cNvSpPr>
                  <a:spLocks noChangeShapeType="1"/>
                </p:cNvSpPr>
                <p:nvPr/>
              </p:nvSpPr>
              <p:spPr bwMode="auto">
                <a:xfrm flipH="1">
                  <a:off x="1603" y="256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43" name="Oval 223"/>
                <p:cNvSpPr>
                  <a:spLocks noChangeArrowheads="1"/>
                </p:cNvSpPr>
                <p:nvPr/>
              </p:nvSpPr>
              <p:spPr bwMode="auto">
                <a:xfrm>
                  <a:off x="1602" y="2468"/>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44" name="Group 224"/>
              <p:cNvGrpSpPr>
                <a:grpSpLocks/>
              </p:cNvGrpSpPr>
              <p:nvPr/>
            </p:nvGrpSpPr>
            <p:grpSpPr bwMode="auto">
              <a:xfrm>
                <a:off x="1721" y="2396"/>
                <a:ext cx="45" cy="201"/>
                <a:chOff x="1721" y="2396"/>
                <a:chExt cx="45" cy="201"/>
              </a:xfrm>
            </p:grpSpPr>
            <p:sp>
              <p:nvSpPr>
                <p:cNvPr id="30945" name="Line 225"/>
                <p:cNvSpPr>
                  <a:spLocks noChangeShapeType="1"/>
                </p:cNvSpPr>
                <p:nvPr/>
              </p:nvSpPr>
              <p:spPr bwMode="auto">
                <a:xfrm>
                  <a:off x="1745" y="2396"/>
                  <a:ext cx="0" cy="19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46" name="Line 226"/>
                <p:cNvSpPr>
                  <a:spLocks noChangeShapeType="1"/>
                </p:cNvSpPr>
                <p:nvPr/>
              </p:nvSpPr>
              <p:spPr bwMode="auto">
                <a:xfrm flipH="1">
                  <a:off x="1721"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47" name="Line 227"/>
                <p:cNvSpPr>
                  <a:spLocks noChangeShapeType="1"/>
                </p:cNvSpPr>
                <p:nvPr/>
              </p:nvSpPr>
              <p:spPr bwMode="auto">
                <a:xfrm flipH="1">
                  <a:off x="1721" y="259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48" name="Oval 228"/>
                <p:cNvSpPr>
                  <a:spLocks noChangeArrowheads="1"/>
                </p:cNvSpPr>
                <p:nvPr/>
              </p:nvSpPr>
              <p:spPr bwMode="auto">
                <a:xfrm>
                  <a:off x="1721" y="2482"/>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49" name="Group 229"/>
              <p:cNvGrpSpPr>
                <a:grpSpLocks/>
              </p:cNvGrpSpPr>
              <p:nvPr/>
            </p:nvGrpSpPr>
            <p:grpSpPr bwMode="auto">
              <a:xfrm>
                <a:off x="1832" y="2396"/>
                <a:ext cx="46" cy="216"/>
                <a:chOff x="1832" y="2396"/>
                <a:chExt cx="46" cy="216"/>
              </a:xfrm>
            </p:grpSpPr>
            <p:sp>
              <p:nvSpPr>
                <p:cNvPr id="30950" name="Line 230"/>
                <p:cNvSpPr>
                  <a:spLocks noChangeShapeType="1"/>
                </p:cNvSpPr>
                <p:nvPr/>
              </p:nvSpPr>
              <p:spPr bwMode="auto">
                <a:xfrm>
                  <a:off x="1856" y="2396"/>
                  <a:ext cx="0" cy="21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51" name="Line 231"/>
                <p:cNvSpPr>
                  <a:spLocks noChangeShapeType="1"/>
                </p:cNvSpPr>
                <p:nvPr/>
              </p:nvSpPr>
              <p:spPr bwMode="auto">
                <a:xfrm flipH="1">
                  <a:off x="1832"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52" name="Line 232"/>
                <p:cNvSpPr>
                  <a:spLocks noChangeShapeType="1"/>
                </p:cNvSpPr>
                <p:nvPr/>
              </p:nvSpPr>
              <p:spPr bwMode="auto">
                <a:xfrm flipH="1">
                  <a:off x="1832" y="260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53" name="Oval 233"/>
                <p:cNvSpPr>
                  <a:spLocks noChangeArrowheads="1"/>
                </p:cNvSpPr>
                <p:nvPr/>
              </p:nvSpPr>
              <p:spPr bwMode="auto">
                <a:xfrm>
                  <a:off x="1833" y="2482"/>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54" name="Group 234"/>
              <p:cNvGrpSpPr>
                <a:grpSpLocks/>
              </p:cNvGrpSpPr>
              <p:nvPr/>
            </p:nvGrpSpPr>
            <p:grpSpPr bwMode="auto">
              <a:xfrm>
                <a:off x="1948" y="2396"/>
                <a:ext cx="46" cy="188"/>
                <a:chOff x="1948" y="2396"/>
                <a:chExt cx="46" cy="188"/>
              </a:xfrm>
            </p:grpSpPr>
            <p:sp>
              <p:nvSpPr>
                <p:cNvPr id="30955" name="Line 235"/>
                <p:cNvSpPr>
                  <a:spLocks noChangeShapeType="1"/>
                </p:cNvSpPr>
                <p:nvPr/>
              </p:nvSpPr>
              <p:spPr bwMode="auto">
                <a:xfrm>
                  <a:off x="1972" y="2396"/>
                  <a:ext cx="0" cy="1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56" name="Line 236"/>
                <p:cNvSpPr>
                  <a:spLocks noChangeShapeType="1"/>
                </p:cNvSpPr>
                <p:nvPr/>
              </p:nvSpPr>
              <p:spPr bwMode="auto">
                <a:xfrm flipH="1">
                  <a:off x="1948" y="239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57" name="Line 237"/>
                <p:cNvSpPr>
                  <a:spLocks noChangeShapeType="1"/>
                </p:cNvSpPr>
                <p:nvPr/>
              </p:nvSpPr>
              <p:spPr bwMode="auto">
                <a:xfrm flipH="1">
                  <a:off x="1948" y="2584"/>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58" name="Oval 238"/>
                <p:cNvSpPr>
                  <a:spLocks noChangeArrowheads="1"/>
                </p:cNvSpPr>
                <p:nvPr/>
              </p:nvSpPr>
              <p:spPr bwMode="auto">
                <a:xfrm>
                  <a:off x="1949" y="2484"/>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59" name="Group 239"/>
              <p:cNvGrpSpPr>
                <a:grpSpLocks/>
              </p:cNvGrpSpPr>
              <p:nvPr/>
            </p:nvGrpSpPr>
            <p:grpSpPr bwMode="auto">
              <a:xfrm>
                <a:off x="2066" y="2417"/>
                <a:ext cx="45" cy="180"/>
                <a:chOff x="2066" y="2417"/>
                <a:chExt cx="45" cy="180"/>
              </a:xfrm>
            </p:grpSpPr>
            <p:sp>
              <p:nvSpPr>
                <p:cNvPr id="30960" name="Line 240"/>
                <p:cNvSpPr>
                  <a:spLocks noChangeShapeType="1"/>
                </p:cNvSpPr>
                <p:nvPr/>
              </p:nvSpPr>
              <p:spPr bwMode="auto">
                <a:xfrm>
                  <a:off x="2090" y="2417"/>
                  <a:ext cx="0" cy="1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61" name="Line 241"/>
                <p:cNvSpPr>
                  <a:spLocks noChangeShapeType="1"/>
                </p:cNvSpPr>
                <p:nvPr/>
              </p:nvSpPr>
              <p:spPr bwMode="auto">
                <a:xfrm flipH="1">
                  <a:off x="2066" y="241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62" name="Line 242"/>
                <p:cNvSpPr>
                  <a:spLocks noChangeShapeType="1"/>
                </p:cNvSpPr>
                <p:nvPr/>
              </p:nvSpPr>
              <p:spPr bwMode="auto">
                <a:xfrm flipH="1">
                  <a:off x="2066" y="259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63" name="Oval 243"/>
                <p:cNvSpPr>
                  <a:spLocks noChangeArrowheads="1"/>
                </p:cNvSpPr>
                <p:nvPr/>
              </p:nvSpPr>
              <p:spPr bwMode="auto">
                <a:xfrm>
                  <a:off x="2066" y="248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64" name="Group 244"/>
              <p:cNvGrpSpPr>
                <a:grpSpLocks/>
              </p:cNvGrpSpPr>
              <p:nvPr/>
            </p:nvGrpSpPr>
            <p:grpSpPr bwMode="auto">
              <a:xfrm>
                <a:off x="2182" y="2410"/>
                <a:ext cx="46" cy="171"/>
                <a:chOff x="2182" y="2410"/>
                <a:chExt cx="46" cy="171"/>
              </a:xfrm>
            </p:grpSpPr>
            <p:sp>
              <p:nvSpPr>
                <p:cNvPr id="30965" name="Line 245"/>
                <p:cNvSpPr>
                  <a:spLocks noChangeShapeType="1"/>
                </p:cNvSpPr>
                <p:nvPr/>
              </p:nvSpPr>
              <p:spPr bwMode="auto">
                <a:xfrm>
                  <a:off x="2207" y="2410"/>
                  <a:ext cx="0" cy="17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66" name="Line 246"/>
                <p:cNvSpPr>
                  <a:spLocks noChangeShapeType="1"/>
                </p:cNvSpPr>
                <p:nvPr/>
              </p:nvSpPr>
              <p:spPr bwMode="auto">
                <a:xfrm flipH="1">
                  <a:off x="2183" y="241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67" name="Line 247"/>
                <p:cNvSpPr>
                  <a:spLocks noChangeShapeType="1"/>
                </p:cNvSpPr>
                <p:nvPr/>
              </p:nvSpPr>
              <p:spPr bwMode="auto">
                <a:xfrm flipH="1">
                  <a:off x="2183" y="2578"/>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68" name="Oval 248"/>
                <p:cNvSpPr>
                  <a:spLocks noChangeArrowheads="1"/>
                </p:cNvSpPr>
                <p:nvPr/>
              </p:nvSpPr>
              <p:spPr bwMode="auto">
                <a:xfrm>
                  <a:off x="2182" y="2474"/>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69" name="Group 249"/>
              <p:cNvGrpSpPr>
                <a:grpSpLocks/>
              </p:cNvGrpSpPr>
              <p:nvPr/>
            </p:nvGrpSpPr>
            <p:grpSpPr bwMode="auto">
              <a:xfrm>
                <a:off x="2292" y="2424"/>
                <a:ext cx="46" cy="147"/>
                <a:chOff x="2292" y="2424"/>
                <a:chExt cx="46" cy="147"/>
              </a:xfrm>
            </p:grpSpPr>
            <p:sp>
              <p:nvSpPr>
                <p:cNvPr id="30970" name="Line 250"/>
                <p:cNvSpPr>
                  <a:spLocks noChangeShapeType="1"/>
                </p:cNvSpPr>
                <p:nvPr/>
              </p:nvSpPr>
              <p:spPr bwMode="auto">
                <a:xfrm>
                  <a:off x="2317" y="2424"/>
                  <a:ext cx="0" cy="14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71" name="Line 251"/>
                <p:cNvSpPr>
                  <a:spLocks noChangeShapeType="1"/>
                </p:cNvSpPr>
                <p:nvPr/>
              </p:nvSpPr>
              <p:spPr bwMode="auto">
                <a:xfrm flipH="1">
                  <a:off x="2293" y="2424"/>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72" name="Line 252"/>
                <p:cNvSpPr>
                  <a:spLocks noChangeShapeType="1"/>
                </p:cNvSpPr>
                <p:nvPr/>
              </p:nvSpPr>
              <p:spPr bwMode="auto">
                <a:xfrm flipH="1">
                  <a:off x="2293" y="2568"/>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73" name="Oval 253"/>
                <p:cNvSpPr>
                  <a:spLocks noChangeArrowheads="1"/>
                </p:cNvSpPr>
                <p:nvPr/>
              </p:nvSpPr>
              <p:spPr bwMode="auto">
                <a:xfrm>
                  <a:off x="2292" y="2474"/>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nvGrpSpPr>
              <p:cNvPr id="30974" name="Group 254"/>
              <p:cNvGrpSpPr>
                <a:grpSpLocks/>
              </p:cNvGrpSpPr>
              <p:nvPr/>
            </p:nvGrpSpPr>
            <p:grpSpPr bwMode="auto">
              <a:xfrm>
                <a:off x="2410" y="2308"/>
                <a:ext cx="45" cy="207"/>
                <a:chOff x="2410" y="2308"/>
                <a:chExt cx="45" cy="207"/>
              </a:xfrm>
            </p:grpSpPr>
            <p:sp>
              <p:nvSpPr>
                <p:cNvPr id="30975" name="Line 255"/>
                <p:cNvSpPr>
                  <a:spLocks noChangeShapeType="1"/>
                </p:cNvSpPr>
                <p:nvPr/>
              </p:nvSpPr>
              <p:spPr bwMode="auto">
                <a:xfrm>
                  <a:off x="2434" y="2308"/>
                  <a:ext cx="0" cy="20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76" name="Line 256"/>
                <p:cNvSpPr>
                  <a:spLocks noChangeShapeType="1"/>
                </p:cNvSpPr>
                <p:nvPr/>
              </p:nvSpPr>
              <p:spPr bwMode="auto">
                <a:xfrm flipH="1">
                  <a:off x="2410" y="2308"/>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77" name="Line 257"/>
                <p:cNvSpPr>
                  <a:spLocks noChangeShapeType="1"/>
                </p:cNvSpPr>
                <p:nvPr/>
              </p:nvSpPr>
              <p:spPr bwMode="auto">
                <a:xfrm flipH="1">
                  <a:off x="2410" y="251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0978" name="Oval 258"/>
                <p:cNvSpPr>
                  <a:spLocks noChangeArrowheads="1"/>
                </p:cNvSpPr>
                <p:nvPr/>
              </p:nvSpPr>
              <p:spPr bwMode="auto">
                <a:xfrm>
                  <a:off x="2410" y="2389"/>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grpSp>
        </p:grpSp>
      </p:grpSp>
      <p:grpSp>
        <p:nvGrpSpPr>
          <p:cNvPr id="30979" name="Group 259"/>
          <p:cNvGrpSpPr>
            <a:grpSpLocks/>
          </p:cNvGrpSpPr>
          <p:nvPr/>
        </p:nvGrpSpPr>
        <p:grpSpPr bwMode="auto">
          <a:xfrm>
            <a:off x="1317625" y="2451100"/>
            <a:ext cx="431800" cy="147638"/>
            <a:chOff x="1338" y="1493"/>
            <a:chExt cx="272" cy="93"/>
          </a:xfrm>
        </p:grpSpPr>
        <p:sp>
          <p:nvSpPr>
            <p:cNvPr id="30980" name="Oval 260"/>
            <p:cNvSpPr>
              <a:spLocks noChangeArrowheads="1"/>
            </p:cNvSpPr>
            <p:nvPr/>
          </p:nvSpPr>
          <p:spPr bwMode="auto">
            <a:xfrm>
              <a:off x="1431" y="1493"/>
              <a:ext cx="92" cy="93"/>
            </a:xfrm>
            <a:prstGeom prst="ellipse">
              <a:avLst/>
            </a:prstGeom>
            <a:solidFill>
              <a:srgbClr val="CC0000"/>
            </a:solidFill>
            <a:ln w="9525" algn="ctr">
              <a:solidFill>
                <a:srgbClr val="CC0000"/>
              </a:solidFill>
              <a:round/>
              <a:headEnd/>
              <a:tailEnd/>
            </a:ln>
          </p:spPr>
          <p:txBody>
            <a:bodyPr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0981" name="Line 261"/>
            <p:cNvSpPr>
              <a:spLocks noChangeShapeType="1"/>
            </p:cNvSpPr>
            <p:nvPr/>
          </p:nvSpPr>
          <p:spPr bwMode="auto">
            <a:xfrm>
              <a:off x="1338" y="1540"/>
              <a:ext cx="27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fontAlgn="base">
                <a:spcBef>
                  <a:spcPct val="0"/>
                </a:spcBef>
                <a:spcAft>
                  <a:spcPct val="0"/>
                </a:spcAft>
              </a:pPr>
              <a:endParaRPr lang="ar-EG" smtClean="0">
                <a:solidFill>
                  <a:srgbClr val="FFFFFF"/>
                </a:solidFill>
              </a:endParaRPr>
            </a:p>
          </p:txBody>
        </p:sp>
      </p:grpSp>
      <p:grpSp>
        <p:nvGrpSpPr>
          <p:cNvPr id="30982" name="Group 262"/>
          <p:cNvGrpSpPr>
            <a:grpSpLocks/>
          </p:cNvGrpSpPr>
          <p:nvPr/>
        </p:nvGrpSpPr>
        <p:grpSpPr bwMode="auto">
          <a:xfrm>
            <a:off x="4457700" y="2447925"/>
            <a:ext cx="431800" cy="147638"/>
            <a:chOff x="1338" y="1493"/>
            <a:chExt cx="272" cy="93"/>
          </a:xfrm>
        </p:grpSpPr>
        <p:sp>
          <p:nvSpPr>
            <p:cNvPr id="30983" name="Oval 263"/>
            <p:cNvSpPr>
              <a:spLocks noChangeArrowheads="1"/>
            </p:cNvSpPr>
            <p:nvPr/>
          </p:nvSpPr>
          <p:spPr bwMode="auto">
            <a:xfrm>
              <a:off x="1431" y="1493"/>
              <a:ext cx="92" cy="93"/>
            </a:xfrm>
            <a:prstGeom prst="ellipse">
              <a:avLst/>
            </a:prstGeom>
            <a:solidFill>
              <a:schemeClr val="tx2"/>
            </a:solidFill>
            <a:ln w="9525" algn="ctr">
              <a:solidFill>
                <a:schemeClr val="tx1"/>
              </a:solidFill>
              <a:round/>
              <a:headEnd/>
              <a:tailEnd/>
            </a:ln>
          </p:spPr>
          <p:txBody>
            <a:bodyPr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0984" name="Line 264"/>
            <p:cNvSpPr>
              <a:spLocks noChangeShapeType="1"/>
            </p:cNvSpPr>
            <p:nvPr/>
          </p:nvSpPr>
          <p:spPr bwMode="auto">
            <a:xfrm>
              <a:off x="1338" y="1540"/>
              <a:ext cx="27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fontAlgn="base">
                <a:spcBef>
                  <a:spcPct val="0"/>
                </a:spcBef>
                <a:spcAft>
                  <a:spcPct val="0"/>
                </a:spcAft>
              </a:pPr>
              <a:endParaRPr lang="ar-EG" smtClean="0">
                <a:solidFill>
                  <a:srgbClr val="FFFFFF"/>
                </a:solidFill>
              </a:endParaRPr>
            </a:p>
          </p:txBody>
        </p:sp>
      </p:grpSp>
      <p:sp>
        <p:nvSpPr>
          <p:cNvPr id="30985" name="Text Box 265"/>
          <p:cNvSpPr txBox="1">
            <a:spLocks noChangeArrowheads="1"/>
          </p:cNvSpPr>
          <p:nvPr/>
        </p:nvSpPr>
        <p:spPr bwMode="auto">
          <a:xfrm>
            <a:off x="34925" y="6430963"/>
            <a:ext cx="435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ar-EG" sz="1000" smtClean="0">
                <a:solidFill>
                  <a:srgbClr val="FFFFFF"/>
                </a:solidFill>
              </a:rPr>
              <a:t>Drüeke TB et al </a:t>
            </a:r>
            <a:r>
              <a:rPr lang="en-US" altLang="ar-EG" sz="1000" i="1" smtClean="0">
                <a:solidFill>
                  <a:srgbClr val="FFFFFF"/>
                </a:solidFill>
              </a:rPr>
              <a:t>N Engl J Med</a:t>
            </a:r>
            <a:r>
              <a:rPr lang="en-US" altLang="ar-EG" sz="1000" smtClean="0">
                <a:solidFill>
                  <a:srgbClr val="FFFFFF"/>
                </a:solidFill>
              </a:rPr>
              <a:t> 2006;355:2071–2084</a:t>
            </a:r>
          </a:p>
          <a:p>
            <a:pPr fontAlgn="base">
              <a:spcBef>
                <a:spcPct val="0"/>
              </a:spcBef>
              <a:spcAft>
                <a:spcPct val="0"/>
              </a:spcAft>
            </a:pPr>
            <a:r>
              <a:rPr lang="de-CH" altLang="ar-EG" sz="1000" smtClean="0">
                <a:solidFill>
                  <a:srgbClr val="FFFFFF"/>
                </a:solidFill>
              </a:rPr>
              <a:t>Copyright  </a:t>
            </a:r>
            <a:r>
              <a:rPr lang="de-CH" altLang="ar-EG" sz="1000" smtClean="0">
                <a:solidFill>
                  <a:srgbClr val="FFFFFF"/>
                </a:solidFill>
                <a:sym typeface="Symbol" pitchFamily="18" charset="2"/>
              </a:rPr>
              <a:t> </a:t>
            </a:r>
            <a:r>
              <a:rPr lang="en-US" altLang="ar-EG" sz="1000" i="1" smtClean="0">
                <a:solidFill>
                  <a:srgbClr val="FFFFFF"/>
                </a:solidFill>
                <a:sym typeface="Symbol" pitchFamily="18" charset="2"/>
              </a:rPr>
              <a:t>[2006] Massachusetts Medical Society. All rights reserved. </a:t>
            </a:r>
          </a:p>
        </p:txBody>
      </p:sp>
      <p:sp>
        <p:nvSpPr>
          <p:cNvPr id="30986" name="Text Box 266"/>
          <p:cNvSpPr txBox="1">
            <a:spLocks noChangeArrowheads="1"/>
          </p:cNvSpPr>
          <p:nvPr/>
        </p:nvSpPr>
        <p:spPr bwMode="auto">
          <a:xfrm>
            <a:off x="34925" y="6057900"/>
            <a:ext cx="5541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altLang="ar-EG" sz="1000" smtClean="0">
                <a:solidFill>
                  <a:srgbClr val="FFFFFF"/>
                </a:solidFill>
              </a:rPr>
              <a:t>CREATE, Cardiovascular Risk Reduction by Early Anemia Treatment with Epoetin Beta </a:t>
            </a:r>
            <a:endParaRPr lang="en-GB" altLang="ar-EG" sz="1000" smtClean="0">
              <a:solidFill>
                <a:srgbClr val="FFFFFF"/>
              </a:solidFill>
            </a:endParaRPr>
          </a:p>
        </p:txBody>
      </p:sp>
      <p:sp>
        <p:nvSpPr>
          <p:cNvPr id="30987" name="Text Box 267"/>
          <p:cNvSpPr txBox="1">
            <a:spLocks noChangeArrowheads="1"/>
          </p:cNvSpPr>
          <p:nvPr/>
        </p:nvSpPr>
        <p:spPr bwMode="auto">
          <a:xfrm>
            <a:off x="7604125" y="1938338"/>
            <a:ext cx="560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ar-EG" smtClean="0">
                <a:solidFill>
                  <a:srgbClr val="33CC33"/>
                </a:solidFill>
              </a:rPr>
              <a:t>600</a:t>
            </a:r>
          </a:p>
        </p:txBody>
      </p:sp>
    </p:spTree>
    <p:extLst>
      <p:ext uri="{BB962C8B-B14F-4D97-AF65-F5344CB8AC3E}">
        <p14:creationId xmlns:p14="http://schemas.microsoft.com/office/powerpoint/2010/main" val="37473300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76250" y="225425"/>
            <a:ext cx="8174038" cy="792163"/>
          </a:xfrm>
          <a:noFill/>
        </p:spPr>
        <p:txBody>
          <a:bodyPr tIns="0" rIns="0" bIns="0" anchor="b"/>
          <a:lstStyle/>
          <a:p>
            <a:r>
              <a:rPr lang="en-US" altLang="ar-EG" sz="2800"/>
              <a:t>CHOIR: The use of a high target Hb level was associated with increased cardiovascular risk</a:t>
            </a:r>
          </a:p>
        </p:txBody>
      </p:sp>
      <p:sp>
        <p:nvSpPr>
          <p:cNvPr id="32771" name="Text Box 3"/>
          <p:cNvSpPr txBox="1">
            <a:spLocks noChangeArrowheads="1"/>
          </p:cNvSpPr>
          <p:nvPr/>
        </p:nvSpPr>
        <p:spPr bwMode="auto">
          <a:xfrm>
            <a:off x="5418138" y="6632575"/>
            <a:ext cx="3617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000" smtClean="0">
                <a:solidFill>
                  <a:srgbClr val="FFFFFF"/>
                </a:solidFill>
              </a:rPr>
              <a:t>Singh AK et al </a:t>
            </a:r>
            <a:r>
              <a:rPr lang="en-US" altLang="ar-EG" sz="1000" i="1" smtClean="0">
                <a:solidFill>
                  <a:srgbClr val="FFFFFF"/>
                </a:solidFill>
              </a:rPr>
              <a:t>N Engl J Med</a:t>
            </a:r>
            <a:r>
              <a:rPr lang="en-US" altLang="ar-EG" sz="1000" smtClean="0">
                <a:solidFill>
                  <a:srgbClr val="FFFFFF"/>
                </a:solidFill>
              </a:rPr>
              <a:t> 2006;355:2085–2098</a:t>
            </a:r>
          </a:p>
        </p:txBody>
      </p:sp>
      <p:sp>
        <p:nvSpPr>
          <p:cNvPr id="32772" name="Rectangle 4"/>
          <p:cNvSpPr>
            <a:spLocks noGrp="1" noChangeArrowheads="1"/>
          </p:cNvSpPr>
          <p:nvPr>
            <p:ph type="body" sz="half" idx="4294967295"/>
          </p:nvPr>
        </p:nvSpPr>
        <p:spPr>
          <a:xfrm>
            <a:off x="474663" y="1341438"/>
            <a:ext cx="8162925" cy="719137"/>
          </a:xfrm>
          <a:noFill/>
        </p:spPr>
        <p:txBody>
          <a:bodyPr tIns="0" rIns="0" bIns="0"/>
          <a:lstStyle/>
          <a:p>
            <a:pPr marL="222250" indent="-222250">
              <a:tabLst>
                <a:tab pos="1973263" algn="l"/>
              </a:tabLst>
            </a:pPr>
            <a:r>
              <a:rPr lang="en-US" altLang="ar-EG" sz="2400"/>
              <a:t>Primary endpoint: Time to death or CV event</a:t>
            </a:r>
            <a:br>
              <a:rPr lang="en-US" altLang="ar-EG" sz="2400"/>
            </a:br>
            <a:r>
              <a:rPr lang="en-US" altLang="ar-EG" sz="2400"/>
              <a:t>Hazard ratio: 1.34; 95% CI, 1.03–1.74; p=0.03</a:t>
            </a:r>
          </a:p>
        </p:txBody>
      </p:sp>
      <p:sp>
        <p:nvSpPr>
          <p:cNvPr id="32773" name="Rectangle 5"/>
          <p:cNvSpPr>
            <a:spLocks noChangeArrowheads="1"/>
          </p:cNvSpPr>
          <p:nvPr/>
        </p:nvSpPr>
        <p:spPr bwMode="auto">
          <a:xfrm>
            <a:off x="485775" y="5534025"/>
            <a:ext cx="8162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188" indent="-3571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eaLnBrk="0" fontAlgn="base" hangingPunct="0">
              <a:lnSpc>
                <a:spcPct val="103000"/>
              </a:lnSpc>
              <a:spcBef>
                <a:spcPct val="20000"/>
              </a:spcBef>
              <a:spcAft>
                <a:spcPct val="0"/>
              </a:spcAft>
              <a:buClr>
                <a:srgbClr val="C5351B"/>
              </a:buClr>
              <a:buFontTx/>
              <a:buBlip>
                <a:blip r:embed="rId3"/>
              </a:buBlip>
            </a:pPr>
            <a:r>
              <a:rPr lang="en-US" altLang="ar-EG" sz="1600" smtClean="0">
                <a:solidFill>
                  <a:srgbClr val="343736"/>
                </a:solidFill>
              </a:rPr>
              <a:t>125 events (high Hb, n=715) versus 97 events (low Hb, n=717)</a:t>
            </a:r>
            <a:endParaRPr lang="de-CH" altLang="ar-EG" sz="1600" smtClean="0">
              <a:solidFill>
                <a:srgbClr val="343736"/>
              </a:solidFill>
            </a:endParaRPr>
          </a:p>
        </p:txBody>
      </p:sp>
      <p:sp>
        <p:nvSpPr>
          <p:cNvPr id="32774" name="Line 6"/>
          <p:cNvSpPr>
            <a:spLocks noChangeShapeType="1"/>
          </p:cNvSpPr>
          <p:nvPr/>
        </p:nvSpPr>
        <p:spPr bwMode="auto">
          <a:xfrm>
            <a:off x="5300663" y="2987675"/>
            <a:ext cx="0" cy="1741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75" name="Line 7"/>
          <p:cNvSpPr>
            <a:spLocks noChangeShapeType="1"/>
          </p:cNvSpPr>
          <p:nvPr/>
        </p:nvSpPr>
        <p:spPr bwMode="auto">
          <a:xfrm>
            <a:off x="5300663" y="4706938"/>
            <a:ext cx="0" cy="1793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76" name="Line 8"/>
          <p:cNvSpPr>
            <a:spLocks noChangeShapeType="1"/>
          </p:cNvSpPr>
          <p:nvPr/>
        </p:nvSpPr>
        <p:spPr bwMode="auto">
          <a:xfrm>
            <a:off x="5564188"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77" name="Line 9"/>
          <p:cNvSpPr>
            <a:spLocks noChangeShapeType="1"/>
          </p:cNvSpPr>
          <p:nvPr/>
        </p:nvSpPr>
        <p:spPr bwMode="auto">
          <a:xfrm>
            <a:off x="5257800" y="4838700"/>
            <a:ext cx="368935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78" name="Text Box 10"/>
          <p:cNvSpPr txBox="1">
            <a:spLocks noChangeArrowheads="1"/>
          </p:cNvSpPr>
          <p:nvPr/>
        </p:nvSpPr>
        <p:spPr bwMode="auto">
          <a:xfrm>
            <a:off x="5421313" y="4884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a:t>
            </a:r>
            <a:endParaRPr lang="en-US" altLang="ar-EG" sz="1400" smtClean="0">
              <a:solidFill>
                <a:srgbClr val="FFFFFF"/>
              </a:solidFill>
            </a:endParaRPr>
          </a:p>
        </p:txBody>
      </p:sp>
      <p:sp>
        <p:nvSpPr>
          <p:cNvPr id="32779" name="Line 11"/>
          <p:cNvSpPr>
            <a:spLocks noChangeShapeType="1"/>
          </p:cNvSpPr>
          <p:nvPr/>
        </p:nvSpPr>
        <p:spPr bwMode="auto">
          <a:xfrm>
            <a:off x="5848350"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80" name="Text Box 12"/>
          <p:cNvSpPr txBox="1">
            <a:spLocks noChangeArrowheads="1"/>
          </p:cNvSpPr>
          <p:nvPr/>
        </p:nvSpPr>
        <p:spPr bwMode="auto">
          <a:xfrm>
            <a:off x="5705475" y="4884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6</a:t>
            </a:r>
            <a:endParaRPr lang="en-US" altLang="ar-EG" sz="1400" smtClean="0">
              <a:solidFill>
                <a:srgbClr val="FFFFFF"/>
              </a:solidFill>
            </a:endParaRPr>
          </a:p>
        </p:txBody>
      </p:sp>
      <p:sp>
        <p:nvSpPr>
          <p:cNvPr id="32781" name="Line 13"/>
          <p:cNvSpPr>
            <a:spLocks noChangeShapeType="1"/>
          </p:cNvSpPr>
          <p:nvPr/>
        </p:nvSpPr>
        <p:spPr bwMode="auto">
          <a:xfrm>
            <a:off x="6135688"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82" name="Text Box 14"/>
          <p:cNvSpPr txBox="1">
            <a:spLocks noChangeArrowheads="1"/>
          </p:cNvSpPr>
          <p:nvPr/>
        </p:nvSpPr>
        <p:spPr bwMode="auto">
          <a:xfrm>
            <a:off x="5992813" y="4884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9</a:t>
            </a:r>
            <a:endParaRPr lang="en-US" altLang="ar-EG" sz="1400" smtClean="0">
              <a:solidFill>
                <a:srgbClr val="FFFFFF"/>
              </a:solidFill>
            </a:endParaRPr>
          </a:p>
        </p:txBody>
      </p:sp>
      <p:sp>
        <p:nvSpPr>
          <p:cNvPr id="32783" name="Line 15"/>
          <p:cNvSpPr>
            <a:spLocks noChangeShapeType="1"/>
          </p:cNvSpPr>
          <p:nvPr/>
        </p:nvSpPr>
        <p:spPr bwMode="auto">
          <a:xfrm>
            <a:off x="6415088"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84" name="Text Box 16"/>
          <p:cNvSpPr txBox="1">
            <a:spLocks noChangeArrowheads="1"/>
          </p:cNvSpPr>
          <p:nvPr/>
        </p:nvSpPr>
        <p:spPr bwMode="auto">
          <a:xfrm>
            <a:off x="6224588"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12</a:t>
            </a:r>
            <a:endParaRPr lang="en-US" altLang="ar-EG" sz="1400" smtClean="0">
              <a:solidFill>
                <a:srgbClr val="FFFFFF"/>
              </a:solidFill>
            </a:endParaRPr>
          </a:p>
        </p:txBody>
      </p:sp>
      <p:sp>
        <p:nvSpPr>
          <p:cNvPr id="32785" name="Line 17"/>
          <p:cNvSpPr>
            <a:spLocks noChangeShapeType="1"/>
          </p:cNvSpPr>
          <p:nvPr/>
        </p:nvSpPr>
        <p:spPr bwMode="auto">
          <a:xfrm>
            <a:off x="6688138"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86" name="Text Box 18"/>
          <p:cNvSpPr txBox="1">
            <a:spLocks noChangeArrowheads="1"/>
          </p:cNvSpPr>
          <p:nvPr/>
        </p:nvSpPr>
        <p:spPr bwMode="auto">
          <a:xfrm>
            <a:off x="6497638"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15</a:t>
            </a:r>
            <a:endParaRPr lang="en-US" altLang="ar-EG" sz="1400" smtClean="0">
              <a:solidFill>
                <a:srgbClr val="FFFFFF"/>
              </a:solidFill>
            </a:endParaRPr>
          </a:p>
        </p:txBody>
      </p:sp>
      <p:sp>
        <p:nvSpPr>
          <p:cNvPr id="32787" name="Line 19"/>
          <p:cNvSpPr>
            <a:spLocks noChangeShapeType="1"/>
          </p:cNvSpPr>
          <p:nvPr/>
        </p:nvSpPr>
        <p:spPr bwMode="auto">
          <a:xfrm>
            <a:off x="6965950"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88" name="Text Box 20"/>
          <p:cNvSpPr txBox="1">
            <a:spLocks noChangeArrowheads="1"/>
          </p:cNvSpPr>
          <p:nvPr/>
        </p:nvSpPr>
        <p:spPr bwMode="auto">
          <a:xfrm>
            <a:off x="6775450"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18</a:t>
            </a:r>
            <a:endParaRPr lang="en-US" altLang="ar-EG" sz="1400" smtClean="0">
              <a:solidFill>
                <a:srgbClr val="FFFFFF"/>
              </a:solidFill>
            </a:endParaRPr>
          </a:p>
        </p:txBody>
      </p:sp>
      <p:sp>
        <p:nvSpPr>
          <p:cNvPr id="32789" name="Line 21"/>
          <p:cNvSpPr>
            <a:spLocks noChangeShapeType="1"/>
          </p:cNvSpPr>
          <p:nvPr/>
        </p:nvSpPr>
        <p:spPr bwMode="auto">
          <a:xfrm>
            <a:off x="7253288"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90" name="Text Box 22"/>
          <p:cNvSpPr txBox="1">
            <a:spLocks noChangeArrowheads="1"/>
          </p:cNvSpPr>
          <p:nvPr/>
        </p:nvSpPr>
        <p:spPr bwMode="auto">
          <a:xfrm>
            <a:off x="7062788"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21</a:t>
            </a:r>
            <a:endParaRPr lang="en-US" altLang="ar-EG" sz="1400" smtClean="0">
              <a:solidFill>
                <a:srgbClr val="FFFFFF"/>
              </a:solidFill>
            </a:endParaRPr>
          </a:p>
        </p:txBody>
      </p:sp>
      <p:sp>
        <p:nvSpPr>
          <p:cNvPr id="32791" name="Line 23"/>
          <p:cNvSpPr>
            <a:spLocks noChangeShapeType="1"/>
          </p:cNvSpPr>
          <p:nvPr/>
        </p:nvSpPr>
        <p:spPr bwMode="auto">
          <a:xfrm>
            <a:off x="7531100"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92" name="Text Box 24"/>
          <p:cNvSpPr txBox="1">
            <a:spLocks noChangeArrowheads="1"/>
          </p:cNvSpPr>
          <p:nvPr/>
        </p:nvSpPr>
        <p:spPr bwMode="auto">
          <a:xfrm>
            <a:off x="7340600"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24</a:t>
            </a:r>
            <a:endParaRPr lang="en-US" altLang="ar-EG" sz="1400" smtClean="0">
              <a:solidFill>
                <a:srgbClr val="FFFFFF"/>
              </a:solidFill>
            </a:endParaRPr>
          </a:p>
        </p:txBody>
      </p:sp>
      <p:sp>
        <p:nvSpPr>
          <p:cNvPr id="32793" name="Line 25"/>
          <p:cNvSpPr>
            <a:spLocks noChangeShapeType="1"/>
          </p:cNvSpPr>
          <p:nvPr/>
        </p:nvSpPr>
        <p:spPr bwMode="auto">
          <a:xfrm>
            <a:off x="7820025"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94" name="Text Box 26"/>
          <p:cNvSpPr txBox="1">
            <a:spLocks noChangeArrowheads="1"/>
          </p:cNvSpPr>
          <p:nvPr/>
        </p:nvSpPr>
        <p:spPr bwMode="auto">
          <a:xfrm>
            <a:off x="7629525"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27</a:t>
            </a:r>
            <a:endParaRPr lang="en-US" altLang="ar-EG" sz="1400" smtClean="0">
              <a:solidFill>
                <a:srgbClr val="FFFFFF"/>
              </a:solidFill>
            </a:endParaRPr>
          </a:p>
        </p:txBody>
      </p:sp>
      <p:sp>
        <p:nvSpPr>
          <p:cNvPr id="32795" name="Line 27"/>
          <p:cNvSpPr>
            <a:spLocks noChangeShapeType="1"/>
          </p:cNvSpPr>
          <p:nvPr/>
        </p:nvSpPr>
        <p:spPr bwMode="auto">
          <a:xfrm>
            <a:off x="8378825"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96" name="Text Box 28"/>
          <p:cNvSpPr txBox="1">
            <a:spLocks noChangeArrowheads="1"/>
          </p:cNvSpPr>
          <p:nvPr/>
        </p:nvSpPr>
        <p:spPr bwMode="auto">
          <a:xfrm>
            <a:off x="8188325"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33</a:t>
            </a:r>
            <a:endParaRPr lang="en-US" altLang="ar-EG" sz="1400" smtClean="0">
              <a:solidFill>
                <a:srgbClr val="FFFFFF"/>
              </a:solidFill>
            </a:endParaRPr>
          </a:p>
        </p:txBody>
      </p:sp>
      <p:sp>
        <p:nvSpPr>
          <p:cNvPr id="32797" name="Line 29"/>
          <p:cNvSpPr>
            <a:spLocks noChangeShapeType="1"/>
          </p:cNvSpPr>
          <p:nvPr/>
        </p:nvSpPr>
        <p:spPr bwMode="auto">
          <a:xfrm>
            <a:off x="8662988"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98" name="Line 30"/>
          <p:cNvSpPr>
            <a:spLocks noChangeShapeType="1"/>
          </p:cNvSpPr>
          <p:nvPr/>
        </p:nvSpPr>
        <p:spPr bwMode="auto">
          <a:xfrm>
            <a:off x="8943975"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799" name="Text Box 31"/>
          <p:cNvSpPr txBox="1">
            <a:spLocks noChangeArrowheads="1"/>
          </p:cNvSpPr>
          <p:nvPr/>
        </p:nvSpPr>
        <p:spPr bwMode="auto">
          <a:xfrm>
            <a:off x="8756650"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39</a:t>
            </a:r>
            <a:endParaRPr lang="en-US" altLang="ar-EG" sz="1400" smtClean="0">
              <a:solidFill>
                <a:srgbClr val="FFFFFF"/>
              </a:solidFill>
            </a:endParaRPr>
          </a:p>
        </p:txBody>
      </p:sp>
      <p:sp>
        <p:nvSpPr>
          <p:cNvPr id="32800" name="Text Box 32"/>
          <p:cNvSpPr txBox="1">
            <a:spLocks noChangeArrowheads="1"/>
          </p:cNvSpPr>
          <p:nvPr/>
        </p:nvSpPr>
        <p:spPr bwMode="auto">
          <a:xfrm>
            <a:off x="5153025" y="4884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0</a:t>
            </a:r>
            <a:endParaRPr lang="en-US" altLang="ar-EG" sz="1400" smtClean="0">
              <a:solidFill>
                <a:srgbClr val="FFFFFF"/>
              </a:solidFill>
            </a:endParaRPr>
          </a:p>
        </p:txBody>
      </p:sp>
      <p:sp>
        <p:nvSpPr>
          <p:cNvPr id="32801" name="Text Box 33"/>
          <p:cNvSpPr txBox="1">
            <a:spLocks noChangeArrowheads="1"/>
          </p:cNvSpPr>
          <p:nvPr/>
        </p:nvSpPr>
        <p:spPr bwMode="auto">
          <a:xfrm>
            <a:off x="4799013" y="46767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0.00</a:t>
            </a:r>
            <a:endParaRPr lang="en-US" altLang="ar-EG" sz="1400" smtClean="0">
              <a:solidFill>
                <a:srgbClr val="FFFFFF"/>
              </a:solidFill>
            </a:endParaRPr>
          </a:p>
        </p:txBody>
      </p:sp>
      <p:sp>
        <p:nvSpPr>
          <p:cNvPr id="32802" name="Line 34"/>
          <p:cNvSpPr>
            <a:spLocks noChangeShapeType="1"/>
          </p:cNvSpPr>
          <p:nvPr/>
        </p:nvSpPr>
        <p:spPr bwMode="auto">
          <a:xfrm>
            <a:off x="5251450" y="4524375"/>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03" name="Line 35"/>
          <p:cNvSpPr>
            <a:spLocks noChangeShapeType="1"/>
          </p:cNvSpPr>
          <p:nvPr/>
        </p:nvSpPr>
        <p:spPr bwMode="auto">
          <a:xfrm>
            <a:off x="5251450" y="4219575"/>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04" name="Text Box 36"/>
          <p:cNvSpPr txBox="1">
            <a:spLocks noChangeArrowheads="1"/>
          </p:cNvSpPr>
          <p:nvPr/>
        </p:nvSpPr>
        <p:spPr bwMode="auto">
          <a:xfrm>
            <a:off x="4799013" y="40544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0.10</a:t>
            </a:r>
            <a:endParaRPr lang="en-US" altLang="ar-EG" sz="1400" smtClean="0">
              <a:solidFill>
                <a:srgbClr val="FFFFFF"/>
              </a:solidFill>
            </a:endParaRPr>
          </a:p>
        </p:txBody>
      </p:sp>
      <p:sp>
        <p:nvSpPr>
          <p:cNvPr id="32805" name="Line 37"/>
          <p:cNvSpPr>
            <a:spLocks noChangeShapeType="1"/>
          </p:cNvSpPr>
          <p:nvPr/>
        </p:nvSpPr>
        <p:spPr bwMode="auto">
          <a:xfrm>
            <a:off x="5257800" y="3897313"/>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06" name="Text Box 38"/>
          <p:cNvSpPr txBox="1">
            <a:spLocks noChangeArrowheads="1"/>
          </p:cNvSpPr>
          <p:nvPr/>
        </p:nvSpPr>
        <p:spPr bwMode="auto">
          <a:xfrm>
            <a:off x="4799013" y="3732213"/>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0.15</a:t>
            </a:r>
            <a:endParaRPr lang="en-US" altLang="ar-EG" sz="1400" smtClean="0">
              <a:solidFill>
                <a:srgbClr val="FFFFFF"/>
              </a:solidFill>
            </a:endParaRPr>
          </a:p>
        </p:txBody>
      </p:sp>
      <p:sp>
        <p:nvSpPr>
          <p:cNvPr id="32807" name="Line 39"/>
          <p:cNvSpPr>
            <a:spLocks noChangeShapeType="1"/>
          </p:cNvSpPr>
          <p:nvPr/>
        </p:nvSpPr>
        <p:spPr bwMode="auto">
          <a:xfrm>
            <a:off x="5257800" y="3605213"/>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08" name="Text Box 40"/>
          <p:cNvSpPr txBox="1">
            <a:spLocks noChangeArrowheads="1"/>
          </p:cNvSpPr>
          <p:nvPr/>
        </p:nvSpPr>
        <p:spPr bwMode="auto">
          <a:xfrm>
            <a:off x="4799013" y="3440113"/>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0.20</a:t>
            </a:r>
            <a:endParaRPr lang="en-US" altLang="ar-EG" sz="1400" smtClean="0">
              <a:solidFill>
                <a:srgbClr val="FFFFFF"/>
              </a:solidFill>
            </a:endParaRPr>
          </a:p>
        </p:txBody>
      </p:sp>
      <p:sp>
        <p:nvSpPr>
          <p:cNvPr id="32809" name="Line 41"/>
          <p:cNvSpPr>
            <a:spLocks noChangeShapeType="1"/>
          </p:cNvSpPr>
          <p:nvPr/>
        </p:nvSpPr>
        <p:spPr bwMode="auto">
          <a:xfrm>
            <a:off x="5257800" y="3287713"/>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10" name="Text Box 42"/>
          <p:cNvSpPr txBox="1">
            <a:spLocks noChangeArrowheads="1"/>
          </p:cNvSpPr>
          <p:nvPr/>
        </p:nvSpPr>
        <p:spPr bwMode="auto">
          <a:xfrm>
            <a:off x="4799013" y="3122613"/>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0.25</a:t>
            </a:r>
            <a:endParaRPr lang="en-US" altLang="ar-EG" sz="1400" smtClean="0">
              <a:solidFill>
                <a:srgbClr val="FFFFFF"/>
              </a:solidFill>
            </a:endParaRPr>
          </a:p>
        </p:txBody>
      </p:sp>
      <p:sp>
        <p:nvSpPr>
          <p:cNvPr id="32811" name="Line 43"/>
          <p:cNvSpPr>
            <a:spLocks noChangeShapeType="1"/>
          </p:cNvSpPr>
          <p:nvPr/>
        </p:nvSpPr>
        <p:spPr bwMode="auto">
          <a:xfrm>
            <a:off x="5257800" y="2992438"/>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12" name="Text Box 44"/>
          <p:cNvSpPr txBox="1">
            <a:spLocks noChangeArrowheads="1"/>
          </p:cNvSpPr>
          <p:nvPr/>
        </p:nvSpPr>
        <p:spPr bwMode="auto">
          <a:xfrm>
            <a:off x="4799013" y="282733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0.30</a:t>
            </a:r>
            <a:endParaRPr lang="en-US" altLang="ar-EG" sz="1400" smtClean="0">
              <a:solidFill>
                <a:srgbClr val="FFFFFF"/>
              </a:solidFill>
            </a:endParaRPr>
          </a:p>
        </p:txBody>
      </p:sp>
      <p:sp>
        <p:nvSpPr>
          <p:cNvPr id="32813" name="Text Box 45"/>
          <p:cNvSpPr txBox="1">
            <a:spLocks noChangeArrowheads="1"/>
          </p:cNvSpPr>
          <p:nvPr/>
        </p:nvSpPr>
        <p:spPr bwMode="auto">
          <a:xfrm>
            <a:off x="5332413" y="5111750"/>
            <a:ext cx="3494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b="1" smtClean="0">
                <a:solidFill>
                  <a:srgbClr val="FFFFFF"/>
                </a:solidFill>
              </a:rPr>
              <a:t>Months</a:t>
            </a:r>
            <a:endParaRPr lang="en-US" altLang="ar-EG" sz="1400" b="1" smtClean="0">
              <a:solidFill>
                <a:srgbClr val="FFFFFF"/>
              </a:solidFill>
            </a:endParaRPr>
          </a:p>
        </p:txBody>
      </p:sp>
      <p:sp>
        <p:nvSpPr>
          <p:cNvPr id="32814" name="Text Box 46"/>
          <p:cNvSpPr txBox="1">
            <a:spLocks noChangeArrowheads="1"/>
          </p:cNvSpPr>
          <p:nvPr/>
        </p:nvSpPr>
        <p:spPr bwMode="auto">
          <a:xfrm rot="-5400000">
            <a:off x="3164682" y="3706019"/>
            <a:ext cx="300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ar-EG" sz="1400" b="1" smtClean="0">
                <a:solidFill>
                  <a:srgbClr val="FFFFFF"/>
                </a:solidFill>
              </a:rPr>
              <a:t>Probability of composite event</a:t>
            </a:r>
            <a:endParaRPr lang="en-US" altLang="ar-EG" sz="1400" b="1" smtClean="0">
              <a:solidFill>
                <a:srgbClr val="FFFFFF"/>
              </a:solidFill>
            </a:endParaRPr>
          </a:p>
        </p:txBody>
      </p:sp>
      <p:sp>
        <p:nvSpPr>
          <p:cNvPr id="32815" name="Line 47"/>
          <p:cNvSpPr>
            <a:spLocks noChangeShapeType="1"/>
          </p:cNvSpPr>
          <p:nvPr/>
        </p:nvSpPr>
        <p:spPr bwMode="auto">
          <a:xfrm>
            <a:off x="8099425" y="4838700"/>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16" name="Text Box 48"/>
          <p:cNvSpPr txBox="1">
            <a:spLocks noChangeArrowheads="1"/>
          </p:cNvSpPr>
          <p:nvPr/>
        </p:nvSpPr>
        <p:spPr bwMode="auto">
          <a:xfrm>
            <a:off x="7908925" y="4884738"/>
            <a:ext cx="381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30</a:t>
            </a:r>
          </a:p>
          <a:p>
            <a:pPr algn="ctr" fontAlgn="base">
              <a:spcBef>
                <a:spcPct val="0"/>
              </a:spcBef>
              <a:spcAft>
                <a:spcPct val="0"/>
              </a:spcAft>
            </a:pPr>
            <a:endParaRPr lang="en-US" altLang="ar-EG" sz="1400" smtClean="0">
              <a:solidFill>
                <a:srgbClr val="FFFFFF"/>
              </a:solidFill>
            </a:endParaRPr>
          </a:p>
        </p:txBody>
      </p:sp>
      <p:sp>
        <p:nvSpPr>
          <p:cNvPr id="32817" name="Text Box 49"/>
          <p:cNvSpPr txBox="1">
            <a:spLocks noChangeArrowheads="1"/>
          </p:cNvSpPr>
          <p:nvPr/>
        </p:nvSpPr>
        <p:spPr bwMode="auto">
          <a:xfrm>
            <a:off x="8472488" y="48847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36</a:t>
            </a:r>
            <a:endParaRPr lang="en-US" altLang="ar-EG" sz="1400" smtClean="0">
              <a:solidFill>
                <a:srgbClr val="FFFFFF"/>
              </a:solidFill>
            </a:endParaRPr>
          </a:p>
        </p:txBody>
      </p:sp>
      <p:sp>
        <p:nvSpPr>
          <p:cNvPr id="32818" name="Freeform 50"/>
          <p:cNvSpPr>
            <a:spLocks/>
          </p:cNvSpPr>
          <p:nvPr/>
        </p:nvSpPr>
        <p:spPr bwMode="auto">
          <a:xfrm>
            <a:off x="5300663" y="3294063"/>
            <a:ext cx="3405187" cy="1539875"/>
          </a:xfrm>
          <a:custGeom>
            <a:avLst/>
            <a:gdLst>
              <a:gd name="T0" fmla="*/ 25400 w 2145"/>
              <a:gd name="T1" fmla="*/ 1500188 h 970"/>
              <a:gd name="T2" fmla="*/ 73025 w 2145"/>
              <a:gd name="T3" fmla="*/ 1470025 h 970"/>
              <a:gd name="T4" fmla="*/ 168275 w 2145"/>
              <a:gd name="T5" fmla="*/ 1447800 h 970"/>
              <a:gd name="T6" fmla="*/ 238125 w 2145"/>
              <a:gd name="T7" fmla="*/ 1379538 h 970"/>
              <a:gd name="T8" fmla="*/ 322262 w 2145"/>
              <a:gd name="T9" fmla="*/ 1306513 h 970"/>
              <a:gd name="T10" fmla="*/ 384175 w 2145"/>
              <a:gd name="T11" fmla="*/ 1228725 h 970"/>
              <a:gd name="T12" fmla="*/ 425450 w 2145"/>
              <a:gd name="T13" fmla="*/ 1200150 h 970"/>
              <a:gd name="T14" fmla="*/ 523875 w 2145"/>
              <a:gd name="T15" fmla="*/ 1169988 h 970"/>
              <a:gd name="T16" fmla="*/ 582612 w 2145"/>
              <a:gd name="T17" fmla="*/ 1141413 h 970"/>
              <a:gd name="T18" fmla="*/ 703262 w 2145"/>
              <a:gd name="T19" fmla="*/ 1027113 h 970"/>
              <a:gd name="T20" fmla="*/ 841375 w 2145"/>
              <a:gd name="T21" fmla="*/ 1009650 h 970"/>
              <a:gd name="T22" fmla="*/ 955675 w 2145"/>
              <a:gd name="T23" fmla="*/ 987425 h 970"/>
              <a:gd name="T24" fmla="*/ 1012825 w 2145"/>
              <a:gd name="T25" fmla="*/ 950913 h 970"/>
              <a:gd name="T26" fmla="*/ 1135062 w 2145"/>
              <a:gd name="T27" fmla="*/ 917575 h 970"/>
              <a:gd name="T28" fmla="*/ 1219200 w 2145"/>
              <a:gd name="T29" fmla="*/ 895350 h 970"/>
              <a:gd name="T30" fmla="*/ 1298575 w 2145"/>
              <a:gd name="T31" fmla="*/ 866775 h 970"/>
              <a:gd name="T32" fmla="*/ 1331912 w 2145"/>
              <a:gd name="T33" fmla="*/ 849313 h 970"/>
              <a:gd name="T34" fmla="*/ 1441450 w 2145"/>
              <a:gd name="T35" fmla="*/ 827088 h 970"/>
              <a:gd name="T36" fmla="*/ 1517650 w 2145"/>
              <a:gd name="T37" fmla="*/ 768350 h 970"/>
              <a:gd name="T38" fmla="*/ 1581150 w 2145"/>
              <a:gd name="T39" fmla="*/ 754063 h 970"/>
              <a:gd name="T40" fmla="*/ 1643062 w 2145"/>
              <a:gd name="T41" fmla="*/ 723900 h 970"/>
              <a:gd name="T42" fmla="*/ 1693862 w 2145"/>
              <a:gd name="T43" fmla="*/ 687388 h 970"/>
              <a:gd name="T44" fmla="*/ 1766887 w 2145"/>
              <a:gd name="T45" fmla="*/ 665163 h 970"/>
              <a:gd name="T46" fmla="*/ 1811337 w 2145"/>
              <a:gd name="T47" fmla="*/ 611188 h 970"/>
              <a:gd name="T48" fmla="*/ 1873250 w 2145"/>
              <a:gd name="T49" fmla="*/ 555625 h 970"/>
              <a:gd name="T50" fmla="*/ 2066925 w 2145"/>
              <a:gd name="T51" fmla="*/ 533400 h 970"/>
              <a:gd name="T52" fmla="*/ 2100262 w 2145"/>
              <a:gd name="T53" fmla="*/ 504825 h 970"/>
              <a:gd name="T54" fmla="*/ 2136775 w 2145"/>
              <a:gd name="T55" fmla="*/ 476250 h 970"/>
              <a:gd name="T56" fmla="*/ 2173287 w 2145"/>
              <a:gd name="T57" fmla="*/ 420688 h 970"/>
              <a:gd name="T58" fmla="*/ 2201862 w 2145"/>
              <a:gd name="T59" fmla="*/ 387350 h 970"/>
              <a:gd name="T60" fmla="*/ 2227262 w 2145"/>
              <a:gd name="T61" fmla="*/ 300038 h 970"/>
              <a:gd name="T62" fmla="*/ 2498725 w 2145"/>
              <a:gd name="T63" fmla="*/ 255588 h 970"/>
              <a:gd name="T64" fmla="*/ 2597150 w 2145"/>
              <a:gd name="T65" fmla="*/ 190500 h 970"/>
              <a:gd name="T66" fmla="*/ 2768600 w 2145"/>
              <a:gd name="T67" fmla="*/ 103188 h 970"/>
              <a:gd name="T68" fmla="*/ 3405187 w 2145"/>
              <a:gd name="T69" fmla="*/ 0 h 9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5"/>
              <a:gd name="T106" fmla="*/ 0 h 970"/>
              <a:gd name="T107" fmla="*/ 2145 w 2145"/>
              <a:gd name="T108" fmla="*/ 970 h 9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5" h="970">
                <a:moveTo>
                  <a:pt x="0" y="970"/>
                </a:moveTo>
                <a:lnTo>
                  <a:pt x="16" y="945"/>
                </a:lnTo>
                <a:lnTo>
                  <a:pt x="37" y="938"/>
                </a:lnTo>
                <a:lnTo>
                  <a:pt x="46" y="926"/>
                </a:lnTo>
                <a:lnTo>
                  <a:pt x="67" y="924"/>
                </a:lnTo>
                <a:lnTo>
                  <a:pt x="106" y="912"/>
                </a:lnTo>
                <a:lnTo>
                  <a:pt x="122" y="869"/>
                </a:lnTo>
                <a:lnTo>
                  <a:pt x="150" y="869"/>
                </a:lnTo>
                <a:lnTo>
                  <a:pt x="182" y="820"/>
                </a:lnTo>
                <a:lnTo>
                  <a:pt x="203" y="823"/>
                </a:lnTo>
                <a:lnTo>
                  <a:pt x="231" y="786"/>
                </a:lnTo>
                <a:lnTo>
                  <a:pt x="242" y="774"/>
                </a:lnTo>
                <a:lnTo>
                  <a:pt x="249" y="760"/>
                </a:lnTo>
                <a:lnTo>
                  <a:pt x="268" y="756"/>
                </a:lnTo>
                <a:lnTo>
                  <a:pt x="307" y="756"/>
                </a:lnTo>
                <a:lnTo>
                  <a:pt x="330" y="737"/>
                </a:lnTo>
                <a:lnTo>
                  <a:pt x="362" y="737"/>
                </a:lnTo>
                <a:lnTo>
                  <a:pt x="367" y="719"/>
                </a:lnTo>
                <a:lnTo>
                  <a:pt x="392" y="712"/>
                </a:lnTo>
                <a:lnTo>
                  <a:pt x="443" y="647"/>
                </a:lnTo>
                <a:lnTo>
                  <a:pt x="491" y="647"/>
                </a:lnTo>
                <a:lnTo>
                  <a:pt x="530" y="636"/>
                </a:lnTo>
                <a:lnTo>
                  <a:pt x="530" y="622"/>
                </a:lnTo>
                <a:lnTo>
                  <a:pt x="602" y="622"/>
                </a:lnTo>
                <a:lnTo>
                  <a:pt x="634" y="613"/>
                </a:lnTo>
                <a:lnTo>
                  <a:pt x="638" y="599"/>
                </a:lnTo>
                <a:lnTo>
                  <a:pt x="698" y="599"/>
                </a:lnTo>
                <a:lnTo>
                  <a:pt x="715" y="578"/>
                </a:lnTo>
                <a:lnTo>
                  <a:pt x="763" y="578"/>
                </a:lnTo>
                <a:lnTo>
                  <a:pt x="768" y="564"/>
                </a:lnTo>
                <a:lnTo>
                  <a:pt x="802" y="564"/>
                </a:lnTo>
                <a:lnTo>
                  <a:pt x="818" y="546"/>
                </a:lnTo>
                <a:lnTo>
                  <a:pt x="832" y="548"/>
                </a:lnTo>
                <a:lnTo>
                  <a:pt x="839" y="535"/>
                </a:lnTo>
                <a:lnTo>
                  <a:pt x="880" y="535"/>
                </a:lnTo>
                <a:lnTo>
                  <a:pt x="908" y="521"/>
                </a:lnTo>
                <a:lnTo>
                  <a:pt x="931" y="498"/>
                </a:lnTo>
                <a:lnTo>
                  <a:pt x="956" y="484"/>
                </a:lnTo>
                <a:lnTo>
                  <a:pt x="975" y="477"/>
                </a:lnTo>
                <a:lnTo>
                  <a:pt x="996" y="475"/>
                </a:lnTo>
                <a:lnTo>
                  <a:pt x="1012" y="461"/>
                </a:lnTo>
                <a:lnTo>
                  <a:pt x="1035" y="456"/>
                </a:lnTo>
                <a:lnTo>
                  <a:pt x="1056" y="442"/>
                </a:lnTo>
                <a:lnTo>
                  <a:pt x="1067" y="433"/>
                </a:lnTo>
                <a:lnTo>
                  <a:pt x="1095" y="433"/>
                </a:lnTo>
                <a:lnTo>
                  <a:pt x="1113" y="419"/>
                </a:lnTo>
                <a:lnTo>
                  <a:pt x="1138" y="419"/>
                </a:lnTo>
                <a:lnTo>
                  <a:pt x="1141" y="385"/>
                </a:lnTo>
                <a:lnTo>
                  <a:pt x="1164" y="385"/>
                </a:lnTo>
                <a:lnTo>
                  <a:pt x="1180" y="350"/>
                </a:lnTo>
                <a:lnTo>
                  <a:pt x="1208" y="346"/>
                </a:lnTo>
                <a:lnTo>
                  <a:pt x="1302" y="336"/>
                </a:lnTo>
                <a:lnTo>
                  <a:pt x="1304" y="318"/>
                </a:lnTo>
                <a:lnTo>
                  <a:pt x="1323" y="318"/>
                </a:lnTo>
                <a:lnTo>
                  <a:pt x="1325" y="300"/>
                </a:lnTo>
                <a:lnTo>
                  <a:pt x="1346" y="300"/>
                </a:lnTo>
                <a:lnTo>
                  <a:pt x="1353" y="270"/>
                </a:lnTo>
                <a:lnTo>
                  <a:pt x="1369" y="265"/>
                </a:lnTo>
                <a:lnTo>
                  <a:pt x="1369" y="247"/>
                </a:lnTo>
                <a:lnTo>
                  <a:pt x="1387" y="244"/>
                </a:lnTo>
                <a:lnTo>
                  <a:pt x="1387" y="189"/>
                </a:lnTo>
                <a:lnTo>
                  <a:pt x="1403" y="189"/>
                </a:lnTo>
                <a:lnTo>
                  <a:pt x="1403" y="161"/>
                </a:lnTo>
                <a:lnTo>
                  <a:pt x="1574" y="161"/>
                </a:lnTo>
                <a:lnTo>
                  <a:pt x="1574" y="120"/>
                </a:lnTo>
                <a:lnTo>
                  <a:pt x="1636" y="120"/>
                </a:lnTo>
                <a:lnTo>
                  <a:pt x="1636" y="65"/>
                </a:lnTo>
                <a:lnTo>
                  <a:pt x="1744" y="65"/>
                </a:lnTo>
                <a:lnTo>
                  <a:pt x="1744" y="0"/>
                </a:lnTo>
                <a:lnTo>
                  <a:pt x="2145" y="0"/>
                </a:lnTo>
              </a:path>
            </a:pathLst>
          </a:custGeom>
          <a:noFill/>
          <a:ln w="2857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sp>
        <p:nvSpPr>
          <p:cNvPr id="32819" name="Freeform 51"/>
          <p:cNvSpPr>
            <a:spLocks/>
          </p:cNvSpPr>
          <p:nvPr/>
        </p:nvSpPr>
        <p:spPr bwMode="auto">
          <a:xfrm>
            <a:off x="5305425" y="3022600"/>
            <a:ext cx="3341688" cy="1800225"/>
          </a:xfrm>
          <a:custGeom>
            <a:avLst/>
            <a:gdLst>
              <a:gd name="T0" fmla="*/ 31750 w 2105"/>
              <a:gd name="T1" fmla="*/ 1746250 h 1134"/>
              <a:gd name="T2" fmla="*/ 87313 w 2105"/>
              <a:gd name="T3" fmla="*/ 1724025 h 1134"/>
              <a:gd name="T4" fmla="*/ 134938 w 2105"/>
              <a:gd name="T5" fmla="*/ 1662113 h 1134"/>
              <a:gd name="T6" fmla="*/ 174625 w 2105"/>
              <a:gd name="T7" fmla="*/ 1639888 h 1134"/>
              <a:gd name="T8" fmla="*/ 225425 w 2105"/>
              <a:gd name="T9" fmla="*/ 1573213 h 1134"/>
              <a:gd name="T10" fmla="*/ 284163 w 2105"/>
              <a:gd name="T11" fmla="*/ 1558925 h 1134"/>
              <a:gd name="T12" fmla="*/ 346075 w 2105"/>
              <a:gd name="T13" fmla="*/ 1514475 h 1134"/>
              <a:gd name="T14" fmla="*/ 401638 w 2105"/>
              <a:gd name="T15" fmla="*/ 1477963 h 1134"/>
              <a:gd name="T16" fmla="*/ 457200 w 2105"/>
              <a:gd name="T17" fmla="*/ 1401763 h 1134"/>
              <a:gd name="T18" fmla="*/ 500063 w 2105"/>
              <a:gd name="T19" fmla="*/ 1357313 h 1134"/>
              <a:gd name="T20" fmla="*/ 558800 w 2105"/>
              <a:gd name="T21" fmla="*/ 1328738 h 1134"/>
              <a:gd name="T22" fmla="*/ 592138 w 2105"/>
              <a:gd name="T23" fmla="*/ 1298575 h 1134"/>
              <a:gd name="T24" fmla="*/ 687388 w 2105"/>
              <a:gd name="T25" fmla="*/ 1284288 h 1134"/>
              <a:gd name="T26" fmla="*/ 719138 w 2105"/>
              <a:gd name="T27" fmla="*/ 1258888 h 1134"/>
              <a:gd name="T28" fmla="*/ 763588 w 2105"/>
              <a:gd name="T29" fmla="*/ 1225550 h 1134"/>
              <a:gd name="T30" fmla="*/ 833438 w 2105"/>
              <a:gd name="T31" fmla="*/ 1208088 h 1134"/>
              <a:gd name="T32" fmla="*/ 914400 w 2105"/>
              <a:gd name="T33" fmla="*/ 1138238 h 1134"/>
              <a:gd name="T34" fmla="*/ 1035050 w 2105"/>
              <a:gd name="T35" fmla="*/ 1076325 h 1134"/>
              <a:gd name="T36" fmla="*/ 1085850 w 2105"/>
              <a:gd name="T37" fmla="*/ 1014413 h 1134"/>
              <a:gd name="T38" fmla="*/ 1155700 w 2105"/>
              <a:gd name="T39" fmla="*/ 998538 h 1134"/>
              <a:gd name="T40" fmla="*/ 1217613 w 2105"/>
              <a:gd name="T41" fmla="*/ 973138 h 1134"/>
              <a:gd name="T42" fmla="*/ 1268413 w 2105"/>
              <a:gd name="T43" fmla="*/ 930275 h 1134"/>
              <a:gd name="T44" fmla="*/ 1312863 w 2105"/>
              <a:gd name="T45" fmla="*/ 874713 h 1134"/>
              <a:gd name="T46" fmla="*/ 1344613 w 2105"/>
              <a:gd name="T47" fmla="*/ 835025 h 1134"/>
              <a:gd name="T48" fmla="*/ 1492250 w 2105"/>
              <a:gd name="T49" fmla="*/ 804863 h 1134"/>
              <a:gd name="T50" fmla="*/ 1557338 w 2105"/>
              <a:gd name="T51" fmla="*/ 765175 h 1134"/>
              <a:gd name="T52" fmla="*/ 1624013 w 2105"/>
              <a:gd name="T53" fmla="*/ 736600 h 1134"/>
              <a:gd name="T54" fmla="*/ 1666875 w 2105"/>
              <a:gd name="T55" fmla="*/ 688975 h 1134"/>
              <a:gd name="T56" fmla="*/ 1697038 w 2105"/>
              <a:gd name="T57" fmla="*/ 604838 h 1134"/>
              <a:gd name="T58" fmla="*/ 1854200 w 2105"/>
              <a:gd name="T59" fmla="*/ 579438 h 1134"/>
              <a:gd name="T60" fmla="*/ 1876425 w 2105"/>
              <a:gd name="T61" fmla="*/ 512763 h 1134"/>
              <a:gd name="T62" fmla="*/ 1944688 w 2105"/>
              <a:gd name="T63" fmla="*/ 509588 h 1134"/>
              <a:gd name="T64" fmla="*/ 1997075 w 2105"/>
              <a:gd name="T65" fmla="*/ 425450 h 1134"/>
              <a:gd name="T66" fmla="*/ 2028825 w 2105"/>
              <a:gd name="T67" fmla="*/ 392113 h 1134"/>
              <a:gd name="T68" fmla="*/ 2084388 w 2105"/>
              <a:gd name="T69" fmla="*/ 355600 h 1134"/>
              <a:gd name="T70" fmla="*/ 2149475 w 2105"/>
              <a:gd name="T71" fmla="*/ 327025 h 1134"/>
              <a:gd name="T72" fmla="*/ 2197100 w 2105"/>
              <a:gd name="T73" fmla="*/ 285750 h 1134"/>
              <a:gd name="T74" fmla="*/ 2281238 w 2105"/>
              <a:gd name="T75" fmla="*/ 238125 h 1134"/>
              <a:gd name="T76" fmla="*/ 2379663 w 2105"/>
              <a:gd name="T77" fmla="*/ 187325 h 1134"/>
              <a:gd name="T78" fmla="*/ 2443163 w 2105"/>
              <a:gd name="T79" fmla="*/ 136525 h 1134"/>
              <a:gd name="T80" fmla="*/ 2684463 w 2105"/>
              <a:gd name="T81" fmla="*/ 77788 h 1134"/>
              <a:gd name="T82" fmla="*/ 3341688 w 2105"/>
              <a:gd name="T83" fmla="*/ 0 h 1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05"/>
              <a:gd name="T127" fmla="*/ 0 h 1134"/>
              <a:gd name="T128" fmla="*/ 2105 w 2105"/>
              <a:gd name="T129" fmla="*/ 1134 h 11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05" h="1134">
                <a:moveTo>
                  <a:pt x="0" y="1134"/>
                </a:moveTo>
                <a:lnTo>
                  <a:pt x="20" y="1100"/>
                </a:lnTo>
                <a:lnTo>
                  <a:pt x="43" y="1102"/>
                </a:lnTo>
                <a:lnTo>
                  <a:pt x="55" y="1086"/>
                </a:lnTo>
                <a:lnTo>
                  <a:pt x="71" y="1047"/>
                </a:lnTo>
                <a:lnTo>
                  <a:pt x="85" y="1047"/>
                </a:lnTo>
                <a:lnTo>
                  <a:pt x="89" y="1028"/>
                </a:lnTo>
                <a:lnTo>
                  <a:pt x="110" y="1033"/>
                </a:lnTo>
                <a:lnTo>
                  <a:pt x="142" y="1021"/>
                </a:lnTo>
                <a:lnTo>
                  <a:pt x="142" y="991"/>
                </a:lnTo>
                <a:lnTo>
                  <a:pt x="154" y="982"/>
                </a:lnTo>
                <a:lnTo>
                  <a:pt x="179" y="982"/>
                </a:lnTo>
                <a:lnTo>
                  <a:pt x="198" y="954"/>
                </a:lnTo>
                <a:lnTo>
                  <a:pt x="218" y="954"/>
                </a:lnTo>
                <a:lnTo>
                  <a:pt x="235" y="943"/>
                </a:lnTo>
                <a:lnTo>
                  <a:pt x="253" y="931"/>
                </a:lnTo>
                <a:lnTo>
                  <a:pt x="262" y="920"/>
                </a:lnTo>
                <a:lnTo>
                  <a:pt x="288" y="883"/>
                </a:lnTo>
                <a:lnTo>
                  <a:pt x="301" y="869"/>
                </a:lnTo>
                <a:lnTo>
                  <a:pt x="315" y="855"/>
                </a:lnTo>
                <a:lnTo>
                  <a:pt x="341" y="853"/>
                </a:lnTo>
                <a:lnTo>
                  <a:pt x="352" y="837"/>
                </a:lnTo>
                <a:lnTo>
                  <a:pt x="368" y="837"/>
                </a:lnTo>
                <a:lnTo>
                  <a:pt x="373" y="818"/>
                </a:lnTo>
                <a:lnTo>
                  <a:pt x="384" y="809"/>
                </a:lnTo>
                <a:lnTo>
                  <a:pt x="433" y="809"/>
                </a:lnTo>
                <a:lnTo>
                  <a:pt x="437" y="793"/>
                </a:lnTo>
                <a:lnTo>
                  <a:pt x="453" y="793"/>
                </a:lnTo>
                <a:lnTo>
                  <a:pt x="470" y="786"/>
                </a:lnTo>
                <a:lnTo>
                  <a:pt x="481" y="772"/>
                </a:lnTo>
                <a:lnTo>
                  <a:pt x="513" y="772"/>
                </a:lnTo>
                <a:lnTo>
                  <a:pt x="525" y="761"/>
                </a:lnTo>
                <a:lnTo>
                  <a:pt x="553" y="752"/>
                </a:lnTo>
                <a:lnTo>
                  <a:pt x="576" y="717"/>
                </a:lnTo>
                <a:lnTo>
                  <a:pt x="610" y="678"/>
                </a:lnTo>
                <a:lnTo>
                  <a:pt x="652" y="678"/>
                </a:lnTo>
                <a:lnTo>
                  <a:pt x="663" y="664"/>
                </a:lnTo>
                <a:lnTo>
                  <a:pt x="684" y="639"/>
                </a:lnTo>
                <a:lnTo>
                  <a:pt x="718" y="639"/>
                </a:lnTo>
                <a:lnTo>
                  <a:pt x="728" y="629"/>
                </a:lnTo>
                <a:lnTo>
                  <a:pt x="732" y="613"/>
                </a:lnTo>
                <a:lnTo>
                  <a:pt x="767" y="613"/>
                </a:lnTo>
                <a:lnTo>
                  <a:pt x="778" y="586"/>
                </a:lnTo>
                <a:lnTo>
                  <a:pt x="799" y="586"/>
                </a:lnTo>
                <a:lnTo>
                  <a:pt x="799" y="563"/>
                </a:lnTo>
                <a:lnTo>
                  <a:pt x="827" y="551"/>
                </a:lnTo>
                <a:lnTo>
                  <a:pt x="827" y="530"/>
                </a:lnTo>
                <a:lnTo>
                  <a:pt x="847" y="526"/>
                </a:lnTo>
                <a:lnTo>
                  <a:pt x="891" y="519"/>
                </a:lnTo>
                <a:lnTo>
                  <a:pt x="940" y="507"/>
                </a:lnTo>
                <a:lnTo>
                  <a:pt x="956" y="487"/>
                </a:lnTo>
                <a:lnTo>
                  <a:pt x="981" y="482"/>
                </a:lnTo>
                <a:lnTo>
                  <a:pt x="981" y="461"/>
                </a:lnTo>
                <a:lnTo>
                  <a:pt x="1023" y="464"/>
                </a:lnTo>
                <a:lnTo>
                  <a:pt x="1036" y="450"/>
                </a:lnTo>
                <a:lnTo>
                  <a:pt x="1050" y="434"/>
                </a:lnTo>
                <a:lnTo>
                  <a:pt x="1064" y="404"/>
                </a:lnTo>
                <a:lnTo>
                  <a:pt x="1069" y="381"/>
                </a:lnTo>
                <a:lnTo>
                  <a:pt x="1073" y="365"/>
                </a:lnTo>
                <a:lnTo>
                  <a:pt x="1168" y="365"/>
                </a:lnTo>
                <a:lnTo>
                  <a:pt x="1168" y="335"/>
                </a:lnTo>
                <a:lnTo>
                  <a:pt x="1182" y="323"/>
                </a:lnTo>
                <a:lnTo>
                  <a:pt x="1202" y="321"/>
                </a:lnTo>
                <a:lnTo>
                  <a:pt x="1225" y="321"/>
                </a:lnTo>
                <a:lnTo>
                  <a:pt x="1258" y="307"/>
                </a:lnTo>
                <a:lnTo>
                  <a:pt x="1258" y="268"/>
                </a:lnTo>
                <a:lnTo>
                  <a:pt x="1278" y="268"/>
                </a:lnTo>
                <a:lnTo>
                  <a:pt x="1278" y="247"/>
                </a:lnTo>
                <a:lnTo>
                  <a:pt x="1313" y="247"/>
                </a:lnTo>
                <a:lnTo>
                  <a:pt x="1313" y="224"/>
                </a:lnTo>
                <a:lnTo>
                  <a:pt x="1354" y="224"/>
                </a:lnTo>
                <a:lnTo>
                  <a:pt x="1354" y="206"/>
                </a:lnTo>
                <a:lnTo>
                  <a:pt x="1364" y="180"/>
                </a:lnTo>
                <a:lnTo>
                  <a:pt x="1384" y="180"/>
                </a:lnTo>
                <a:lnTo>
                  <a:pt x="1384" y="150"/>
                </a:lnTo>
                <a:lnTo>
                  <a:pt x="1437" y="150"/>
                </a:lnTo>
                <a:lnTo>
                  <a:pt x="1437" y="118"/>
                </a:lnTo>
                <a:lnTo>
                  <a:pt x="1499" y="118"/>
                </a:lnTo>
                <a:lnTo>
                  <a:pt x="1499" y="86"/>
                </a:lnTo>
                <a:lnTo>
                  <a:pt x="1539" y="86"/>
                </a:lnTo>
                <a:lnTo>
                  <a:pt x="1539" y="49"/>
                </a:lnTo>
                <a:lnTo>
                  <a:pt x="1691" y="49"/>
                </a:lnTo>
                <a:lnTo>
                  <a:pt x="1691" y="0"/>
                </a:lnTo>
                <a:lnTo>
                  <a:pt x="2105" y="0"/>
                </a:lnTo>
              </a:path>
            </a:pathLst>
          </a:custGeom>
          <a:noFill/>
          <a:ln w="28575" cmpd="sng">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sp>
        <p:nvSpPr>
          <p:cNvPr id="32820" name="Text Box 52"/>
          <p:cNvSpPr txBox="1">
            <a:spLocks noChangeArrowheads="1"/>
          </p:cNvSpPr>
          <p:nvPr/>
        </p:nvSpPr>
        <p:spPr bwMode="auto">
          <a:xfrm>
            <a:off x="4799013" y="43592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0.05</a:t>
            </a:r>
            <a:endParaRPr lang="en-US" altLang="ar-EG" sz="1400" smtClean="0">
              <a:solidFill>
                <a:srgbClr val="FFFFFF"/>
              </a:solidFill>
            </a:endParaRPr>
          </a:p>
        </p:txBody>
      </p:sp>
      <p:sp>
        <p:nvSpPr>
          <p:cNvPr id="32821" name="Line 53"/>
          <p:cNvSpPr>
            <a:spLocks noChangeShapeType="1"/>
          </p:cNvSpPr>
          <p:nvPr/>
        </p:nvSpPr>
        <p:spPr bwMode="auto">
          <a:xfrm>
            <a:off x="757238" y="4768850"/>
            <a:ext cx="0" cy="1190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2" name="Line 54"/>
          <p:cNvSpPr>
            <a:spLocks noChangeShapeType="1"/>
          </p:cNvSpPr>
          <p:nvPr/>
        </p:nvSpPr>
        <p:spPr bwMode="auto">
          <a:xfrm>
            <a:off x="714375" y="4840288"/>
            <a:ext cx="35718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3" name="Line 55"/>
          <p:cNvSpPr>
            <a:spLocks noChangeShapeType="1"/>
          </p:cNvSpPr>
          <p:nvPr/>
        </p:nvSpPr>
        <p:spPr bwMode="auto">
          <a:xfrm>
            <a:off x="714375" y="4668838"/>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4" name="Line 56"/>
          <p:cNvSpPr>
            <a:spLocks noChangeShapeType="1"/>
          </p:cNvSpPr>
          <p:nvPr/>
        </p:nvSpPr>
        <p:spPr bwMode="auto">
          <a:xfrm flipV="1">
            <a:off x="719138" y="4706938"/>
            <a:ext cx="65087" cy="650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5" name="Line 57"/>
          <p:cNvSpPr>
            <a:spLocks noChangeShapeType="1"/>
          </p:cNvSpPr>
          <p:nvPr/>
        </p:nvSpPr>
        <p:spPr bwMode="auto">
          <a:xfrm flipV="1">
            <a:off x="719138" y="4740275"/>
            <a:ext cx="65087" cy="650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6" name="Line 58"/>
          <p:cNvSpPr>
            <a:spLocks noChangeShapeType="1"/>
          </p:cNvSpPr>
          <p:nvPr/>
        </p:nvSpPr>
        <p:spPr bwMode="auto">
          <a:xfrm>
            <a:off x="1146175"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7" name="Text Box 59"/>
          <p:cNvSpPr txBox="1">
            <a:spLocks noChangeArrowheads="1"/>
          </p:cNvSpPr>
          <p:nvPr/>
        </p:nvSpPr>
        <p:spPr bwMode="auto">
          <a:xfrm>
            <a:off x="990600" y="4886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4</a:t>
            </a:r>
            <a:endParaRPr lang="en-US" altLang="ar-EG" sz="1400" smtClean="0">
              <a:solidFill>
                <a:srgbClr val="FFFFFF"/>
              </a:solidFill>
            </a:endParaRPr>
          </a:p>
        </p:txBody>
      </p:sp>
      <p:sp>
        <p:nvSpPr>
          <p:cNvPr id="32828" name="Line 60"/>
          <p:cNvSpPr>
            <a:spLocks noChangeShapeType="1"/>
          </p:cNvSpPr>
          <p:nvPr/>
        </p:nvSpPr>
        <p:spPr bwMode="auto">
          <a:xfrm>
            <a:off x="1538288"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29" name="Text Box 61"/>
          <p:cNvSpPr txBox="1">
            <a:spLocks noChangeArrowheads="1"/>
          </p:cNvSpPr>
          <p:nvPr/>
        </p:nvSpPr>
        <p:spPr bwMode="auto">
          <a:xfrm>
            <a:off x="1382713" y="4886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8</a:t>
            </a:r>
            <a:endParaRPr lang="en-US" altLang="ar-EG" sz="1400" smtClean="0">
              <a:solidFill>
                <a:srgbClr val="FFFFFF"/>
              </a:solidFill>
            </a:endParaRPr>
          </a:p>
        </p:txBody>
      </p:sp>
      <p:sp>
        <p:nvSpPr>
          <p:cNvPr id="32830" name="Line 62"/>
          <p:cNvSpPr>
            <a:spLocks noChangeShapeType="1"/>
          </p:cNvSpPr>
          <p:nvPr/>
        </p:nvSpPr>
        <p:spPr bwMode="auto">
          <a:xfrm>
            <a:off x="1928813"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31" name="Text Box 63"/>
          <p:cNvSpPr txBox="1">
            <a:spLocks noChangeArrowheads="1"/>
          </p:cNvSpPr>
          <p:nvPr/>
        </p:nvSpPr>
        <p:spPr bwMode="auto">
          <a:xfrm>
            <a:off x="1725613"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12</a:t>
            </a:r>
            <a:endParaRPr lang="en-US" altLang="ar-EG" sz="1400" smtClean="0">
              <a:solidFill>
                <a:srgbClr val="FFFFFF"/>
              </a:solidFill>
            </a:endParaRPr>
          </a:p>
        </p:txBody>
      </p:sp>
      <p:sp>
        <p:nvSpPr>
          <p:cNvPr id="32832" name="Line 64"/>
          <p:cNvSpPr>
            <a:spLocks noChangeShapeType="1"/>
          </p:cNvSpPr>
          <p:nvPr/>
        </p:nvSpPr>
        <p:spPr bwMode="auto">
          <a:xfrm>
            <a:off x="2320925"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33" name="Text Box 65"/>
          <p:cNvSpPr txBox="1">
            <a:spLocks noChangeArrowheads="1"/>
          </p:cNvSpPr>
          <p:nvPr/>
        </p:nvSpPr>
        <p:spPr bwMode="auto">
          <a:xfrm>
            <a:off x="2117725"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16</a:t>
            </a:r>
            <a:endParaRPr lang="en-US" altLang="ar-EG" sz="1400" smtClean="0">
              <a:solidFill>
                <a:srgbClr val="FFFFFF"/>
              </a:solidFill>
            </a:endParaRPr>
          </a:p>
        </p:txBody>
      </p:sp>
      <p:sp>
        <p:nvSpPr>
          <p:cNvPr id="32834" name="Line 66"/>
          <p:cNvSpPr>
            <a:spLocks noChangeShapeType="1"/>
          </p:cNvSpPr>
          <p:nvPr/>
        </p:nvSpPr>
        <p:spPr bwMode="auto">
          <a:xfrm>
            <a:off x="2719388"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35" name="Text Box 67"/>
          <p:cNvSpPr txBox="1">
            <a:spLocks noChangeArrowheads="1"/>
          </p:cNvSpPr>
          <p:nvPr/>
        </p:nvSpPr>
        <p:spPr bwMode="auto">
          <a:xfrm>
            <a:off x="2516188"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20</a:t>
            </a:r>
            <a:endParaRPr lang="en-US" altLang="ar-EG" sz="1400" smtClean="0">
              <a:solidFill>
                <a:srgbClr val="FFFFFF"/>
              </a:solidFill>
            </a:endParaRPr>
          </a:p>
        </p:txBody>
      </p:sp>
      <p:sp>
        <p:nvSpPr>
          <p:cNvPr id="32836" name="Line 68"/>
          <p:cNvSpPr>
            <a:spLocks noChangeShapeType="1"/>
          </p:cNvSpPr>
          <p:nvPr/>
        </p:nvSpPr>
        <p:spPr bwMode="auto">
          <a:xfrm>
            <a:off x="3111500"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37" name="Text Box 69"/>
          <p:cNvSpPr txBox="1">
            <a:spLocks noChangeArrowheads="1"/>
          </p:cNvSpPr>
          <p:nvPr/>
        </p:nvSpPr>
        <p:spPr bwMode="auto">
          <a:xfrm>
            <a:off x="2908300"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24</a:t>
            </a:r>
            <a:endParaRPr lang="en-US" altLang="ar-EG" sz="1400" smtClean="0">
              <a:solidFill>
                <a:srgbClr val="FFFFFF"/>
              </a:solidFill>
            </a:endParaRPr>
          </a:p>
        </p:txBody>
      </p:sp>
      <p:sp>
        <p:nvSpPr>
          <p:cNvPr id="32838" name="Line 70"/>
          <p:cNvSpPr>
            <a:spLocks noChangeShapeType="1"/>
          </p:cNvSpPr>
          <p:nvPr/>
        </p:nvSpPr>
        <p:spPr bwMode="auto">
          <a:xfrm>
            <a:off x="3500438"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39" name="Text Box 71"/>
          <p:cNvSpPr txBox="1">
            <a:spLocks noChangeArrowheads="1"/>
          </p:cNvSpPr>
          <p:nvPr/>
        </p:nvSpPr>
        <p:spPr bwMode="auto">
          <a:xfrm>
            <a:off x="3306763"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28</a:t>
            </a:r>
            <a:endParaRPr lang="en-US" altLang="ar-EG" sz="1400" smtClean="0">
              <a:solidFill>
                <a:srgbClr val="FFFFFF"/>
              </a:solidFill>
            </a:endParaRPr>
          </a:p>
        </p:txBody>
      </p:sp>
      <p:sp>
        <p:nvSpPr>
          <p:cNvPr id="32840" name="Line 72"/>
          <p:cNvSpPr>
            <a:spLocks noChangeShapeType="1"/>
          </p:cNvSpPr>
          <p:nvPr/>
        </p:nvSpPr>
        <p:spPr bwMode="auto">
          <a:xfrm>
            <a:off x="3892550"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41" name="Text Box 73"/>
          <p:cNvSpPr txBox="1">
            <a:spLocks noChangeArrowheads="1"/>
          </p:cNvSpPr>
          <p:nvPr/>
        </p:nvSpPr>
        <p:spPr bwMode="auto">
          <a:xfrm>
            <a:off x="3689350"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32</a:t>
            </a:r>
            <a:endParaRPr lang="en-US" altLang="ar-EG" sz="1400" smtClean="0">
              <a:solidFill>
                <a:srgbClr val="FFFFFF"/>
              </a:solidFill>
            </a:endParaRPr>
          </a:p>
        </p:txBody>
      </p:sp>
      <p:sp>
        <p:nvSpPr>
          <p:cNvPr id="32842" name="Line 74"/>
          <p:cNvSpPr>
            <a:spLocks noChangeShapeType="1"/>
          </p:cNvSpPr>
          <p:nvPr/>
        </p:nvSpPr>
        <p:spPr bwMode="auto">
          <a:xfrm>
            <a:off x="4283075" y="4840288"/>
            <a:ext cx="0" cy="476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43" name="Text Box 75"/>
          <p:cNvSpPr txBox="1">
            <a:spLocks noChangeArrowheads="1"/>
          </p:cNvSpPr>
          <p:nvPr/>
        </p:nvSpPr>
        <p:spPr bwMode="auto">
          <a:xfrm>
            <a:off x="4083050" y="4886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36</a:t>
            </a:r>
            <a:endParaRPr lang="en-US" altLang="ar-EG" sz="1400" smtClean="0">
              <a:solidFill>
                <a:srgbClr val="FFFFFF"/>
              </a:solidFill>
            </a:endParaRPr>
          </a:p>
        </p:txBody>
      </p:sp>
      <p:sp>
        <p:nvSpPr>
          <p:cNvPr id="32844" name="Text Box 76"/>
          <p:cNvSpPr txBox="1">
            <a:spLocks noChangeArrowheads="1"/>
          </p:cNvSpPr>
          <p:nvPr/>
        </p:nvSpPr>
        <p:spPr bwMode="auto">
          <a:xfrm>
            <a:off x="596900" y="4886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smtClean="0">
                <a:solidFill>
                  <a:srgbClr val="FFFFFF"/>
                </a:solidFill>
              </a:rPr>
              <a:t>0</a:t>
            </a:r>
            <a:endParaRPr lang="en-US" altLang="ar-EG" sz="1400" smtClean="0">
              <a:solidFill>
                <a:srgbClr val="FFFFFF"/>
              </a:solidFill>
            </a:endParaRPr>
          </a:p>
        </p:txBody>
      </p:sp>
      <p:sp>
        <p:nvSpPr>
          <p:cNvPr id="32845" name="Text Box 77"/>
          <p:cNvSpPr txBox="1">
            <a:spLocks noChangeArrowheads="1"/>
          </p:cNvSpPr>
          <p:nvPr/>
        </p:nvSpPr>
        <p:spPr bwMode="auto">
          <a:xfrm>
            <a:off x="458788" y="46783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0</a:t>
            </a:r>
            <a:endParaRPr lang="en-US" altLang="ar-EG" sz="1400" smtClean="0">
              <a:solidFill>
                <a:srgbClr val="FFFFFF"/>
              </a:solidFill>
            </a:endParaRPr>
          </a:p>
        </p:txBody>
      </p:sp>
      <p:sp>
        <p:nvSpPr>
          <p:cNvPr id="32846" name="Text Box 78"/>
          <p:cNvSpPr txBox="1">
            <a:spLocks noChangeArrowheads="1"/>
          </p:cNvSpPr>
          <p:nvPr/>
        </p:nvSpPr>
        <p:spPr bwMode="auto">
          <a:xfrm>
            <a:off x="242888" y="4341813"/>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10.0</a:t>
            </a:r>
            <a:endParaRPr lang="en-US" altLang="ar-EG" sz="1400" smtClean="0">
              <a:solidFill>
                <a:srgbClr val="FFFFFF"/>
              </a:solidFill>
            </a:endParaRPr>
          </a:p>
        </p:txBody>
      </p:sp>
      <p:sp>
        <p:nvSpPr>
          <p:cNvPr id="32847" name="Line 79"/>
          <p:cNvSpPr>
            <a:spLocks noChangeShapeType="1"/>
          </p:cNvSpPr>
          <p:nvPr/>
        </p:nvSpPr>
        <p:spPr bwMode="auto">
          <a:xfrm>
            <a:off x="714375" y="4168775"/>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48" name="Text Box 80"/>
          <p:cNvSpPr txBox="1">
            <a:spLocks noChangeArrowheads="1"/>
          </p:cNvSpPr>
          <p:nvPr/>
        </p:nvSpPr>
        <p:spPr bwMode="auto">
          <a:xfrm>
            <a:off x="242888" y="40036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11.0</a:t>
            </a:r>
            <a:endParaRPr lang="en-US" altLang="ar-EG" sz="1400" smtClean="0">
              <a:solidFill>
                <a:srgbClr val="FFFFFF"/>
              </a:solidFill>
            </a:endParaRPr>
          </a:p>
        </p:txBody>
      </p:sp>
      <p:sp>
        <p:nvSpPr>
          <p:cNvPr id="32849" name="Line 81"/>
          <p:cNvSpPr>
            <a:spLocks noChangeShapeType="1"/>
          </p:cNvSpPr>
          <p:nvPr/>
        </p:nvSpPr>
        <p:spPr bwMode="auto">
          <a:xfrm>
            <a:off x="714375" y="3836988"/>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50" name="Text Box 82"/>
          <p:cNvSpPr txBox="1">
            <a:spLocks noChangeArrowheads="1"/>
          </p:cNvSpPr>
          <p:nvPr/>
        </p:nvSpPr>
        <p:spPr bwMode="auto">
          <a:xfrm>
            <a:off x="242888" y="36718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12.0</a:t>
            </a:r>
            <a:endParaRPr lang="en-US" altLang="ar-EG" sz="1400" smtClean="0">
              <a:solidFill>
                <a:srgbClr val="FFFFFF"/>
              </a:solidFill>
            </a:endParaRPr>
          </a:p>
        </p:txBody>
      </p:sp>
      <p:sp>
        <p:nvSpPr>
          <p:cNvPr id="32851" name="Line 83"/>
          <p:cNvSpPr>
            <a:spLocks noChangeShapeType="1"/>
          </p:cNvSpPr>
          <p:nvPr/>
        </p:nvSpPr>
        <p:spPr bwMode="auto">
          <a:xfrm>
            <a:off x="714375" y="3498850"/>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52" name="Text Box 84"/>
          <p:cNvSpPr txBox="1">
            <a:spLocks noChangeArrowheads="1"/>
          </p:cNvSpPr>
          <p:nvPr/>
        </p:nvSpPr>
        <p:spPr bwMode="auto">
          <a:xfrm>
            <a:off x="242888" y="3333750"/>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13.0</a:t>
            </a:r>
            <a:endParaRPr lang="en-US" altLang="ar-EG" sz="1400" smtClean="0">
              <a:solidFill>
                <a:srgbClr val="FFFFFF"/>
              </a:solidFill>
            </a:endParaRPr>
          </a:p>
        </p:txBody>
      </p:sp>
      <p:sp>
        <p:nvSpPr>
          <p:cNvPr id="32853" name="Line 85"/>
          <p:cNvSpPr>
            <a:spLocks noChangeShapeType="1"/>
          </p:cNvSpPr>
          <p:nvPr/>
        </p:nvSpPr>
        <p:spPr bwMode="auto">
          <a:xfrm>
            <a:off x="714375" y="3165475"/>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54" name="Text Box 86"/>
          <p:cNvSpPr txBox="1">
            <a:spLocks noChangeArrowheads="1"/>
          </p:cNvSpPr>
          <p:nvPr/>
        </p:nvSpPr>
        <p:spPr bwMode="auto">
          <a:xfrm>
            <a:off x="242888" y="30003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14.0</a:t>
            </a:r>
            <a:endParaRPr lang="en-US" altLang="ar-EG" sz="1400" smtClean="0">
              <a:solidFill>
                <a:srgbClr val="FFFFFF"/>
              </a:solidFill>
            </a:endParaRPr>
          </a:p>
        </p:txBody>
      </p:sp>
      <p:sp>
        <p:nvSpPr>
          <p:cNvPr id="32855" name="Line 87"/>
          <p:cNvSpPr>
            <a:spLocks noChangeShapeType="1"/>
          </p:cNvSpPr>
          <p:nvPr/>
        </p:nvSpPr>
        <p:spPr bwMode="auto">
          <a:xfrm>
            <a:off x="714375" y="2830513"/>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56" name="Text Box 88"/>
          <p:cNvSpPr txBox="1">
            <a:spLocks noChangeArrowheads="1"/>
          </p:cNvSpPr>
          <p:nvPr/>
        </p:nvSpPr>
        <p:spPr bwMode="auto">
          <a:xfrm>
            <a:off x="236538" y="2690813"/>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ar-EG" sz="1400" smtClean="0">
                <a:solidFill>
                  <a:srgbClr val="FFFFFF"/>
                </a:solidFill>
              </a:rPr>
              <a:t>15.0</a:t>
            </a:r>
            <a:endParaRPr lang="en-US" altLang="ar-EG" sz="1400" smtClean="0">
              <a:solidFill>
                <a:srgbClr val="FFFFFF"/>
              </a:solidFill>
            </a:endParaRPr>
          </a:p>
        </p:txBody>
      </p:sp>
      <p:sp>
        <p:nvSpPr>
          <p:cNvPr id="32857" name="Text Box 89"/>
          <p:cNvSpPr txBox="1">
            <a:spLocks noChangeArrowheads="1"/>
          </p:cNvSpPr>
          <p:nvPr/>
        </p:nvSpPr>
        <p:spPr bwMode="auto">
          <a:xfrm rot="-5400000">
            <a:off x="-1148557" y="3694907"/>
            <a:ext cx="2601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ar-EG" sz="1400" b="1" smtClean="0">
                <a:solidFill>
                  <a:srgbClr val="FFFFFF"/>
                </a:solidFill>
              </a:rPr>
              <a:t>Mean haemoglobin (g/dL)</a:t>
            </a:r>
            <a:endParaRPr lang="en-US" altLang="ar-EG" sz="1400" b="1" smtClean="0">
              <a:solidFill>
                <a:srgbClr val="FFFFFF"/>
              </a:solidFill>
            </a:endParaRPr>
          </a:p>
        </p:txBody>
      </p:sp>
      <p:sp>
        <p:nvSpPr>
          <p:cNvPr id="32858" name="Text Box 90"/>
          <p:cNvSpPr txBox="1">
            <a:spLocks noChangeArrowheads="1"/>
          </p:cNvSpPr>
          <p:nvPr/>
        </p:nvSpPr>
        <p:spPr bwMode="auto">
          <a:xfrm>
            <a:off x="852488" y="5118100"/>
            <a:ext cx="3494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ar-EG" sz="1400" b="1" smtClean="0">
                <a:solidFill>
                  <a:srgbClr val="FFFFFF"/>
                </a:solidFill>
              </a:rPr>
              <a:t>Months</a:t>
            </a:r>
            <a:endParaRPr lang="en-US" altLang="ar-EG" sz="1400" b="1" smtClean="0">
              <a:solidFill>
                <a:srgbClr val="FFFFFF"/>
              </a:solidFill>
            </a:endParaRPr>
          </a:p>
        </p:txBody>
      </p:sp>
      <p:sp>
        <p:nvSpPr>
          <p:cNvPr id="32859" name="Text Box 91"/>
          <p:cNvSpPr txBox="1">
            <a:spLocks noChangeArrowheads="1"/>
          </p:cNvSpPr>
          <p:nvPr/>
        </p:nvSpPr>
        <p:spPr bwMode="auto">
          <a:xfrm>
            <a:off x="1776413" y="2133600"/>
            <a:ext cx="314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8288" algn="l"/>
                <a:tab pos="1527175" algn="l"/>
              </a:tabLst>
              <a:defRPr>
                <a:solidFill>
                  <a:schemeClr val="tx1"/>
                </a:solidFill>
                <a:latin typeface="Arial" pitchFamily="34" charset="0"/>
                <a:cs typeface="Arial" pitchFamily="34" charset="0"/>
              </a:defRPr>
            </a:lvl1pPr>
            <a:lvl2pPr marL="742950" indent="-285750">
              <a:tabLst>
                <a:tab pos="268288" algn="l"/>
                <a:tab pos="1527175" algn="l"/>
              </a:tabLst>
              <a:defRPr>
                <a:solidFill>
                  <a:schemeClr val="tx1"/>
                </a:solidFill>
                <a:latin typeface="Arial" pitchFamily="34" charset="0"/>
                <a:cs typeface="Arial" pitchFamily="34" charset="0"/>
              </a:defRPr>
            </a:lvl2pPr>
            <a:lvl3pPr marL="1143000" indent="-228600">
              <a:tabLst>
                <a:tab pos="268288" algn="l"/>
                <a:tab pos="1527175" algn="l"/>
              </a:tabLst>
              <a:defRPr>
                <a:solidFill>
                  <a:schemeClr val="tx1"/>
                </a:solidFill>
                <a:latin typeface="Arial" pitchFamily="34" charset="0"/>
                <a:cs typeface="Arial" pitchFamily="34" charset="0"/>
              </a:defRPr>
            </a:lvl3pPr>
            <a:lvl4pPr marL="1600200" indent="-228600">
              <a:tabLst>
                <a:tab pos="268288" algn="l"/>
                <a:tab pos="1527175" algn="l"/>
              </a:tabLst>
              <a:defRPr>
                <a:solidFill>
                  <a:schemeClr val="tx1"/>
                </a:solidFill>
                <a:latin typeface="Arial" pitchFamily="34" charset="0"/>
                <a:cs typeface="Arial" pitchFamily="34" charset="0"/>
              </a:defRPr>
            </a:lvl4pPr>
            <a:lvl5pPr marL="2057400" indent="-228600">
              <a:tabLst>
                <a:tab pos="268288" algn="l"/>
                <a:tab pos="1527175" algn="l"/>
              </a:tabLst>
              <a:defRPr>
                <a:solidFill>
                  <a:schemeClr val="tx1"/>
                </a:solidFill>
                <a:latin typeface="Arial" pitchFamily="34" charset="0"/>
                <a:cs typeface="Arial" pitchFamily="34" charset="0"/>
              </a:defRPr>
            </a:lvl5pPr>
            <a:lvl6pPr marL="25146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6pPr>
            <a:lvl7pPr marL="29718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7pPr>
            <a:lvl8pPr marL="34290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8pPr>
            <a:lvl9pPr marL="38862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9pPr>
          </a:lstStyle>
          <a:p>
            <a:pPr fontAlgn="base">
              <a:spcBef>
                <a:spcPct val="50000"/>
              </a:spcBef>
              <a:spcAft>
                <a:spcPct val="0"/>
              </a:spcAft>
            </a:pPr>
            <a:r>
              <a:rPr lang="en-GB" altLang="ar-EG" sz="1400" smtClean="0">
                <a:solidFill>
                  <a:srgbClr val="FFFFFF"/>
                </a:solidFill>
              </a:rPr>
              <a:t>	High Hb: 13.5 g/dL </a:t>
            </a:r>
          </a:p>
        </p:txBody>
      </p:sp>
      <p:sp>
        <p:nvSpPr>
          <p:cNvPr id="32860" name="Text Box 92"/>
          <p:cNvSpPr txBox="1">
            <a:spLocks noChangeArrowheads="1"/>
          </p:cNvSpPr>
          <p:nvPr/>
        </p:nvSpPr>
        <p:spPr bwMode="auto">
          <a:xfrm>
            <a:off x="4965700" y="2133600"/>
            <a:ext cx="314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8288" algn="l"/>
                <a:tab pos="1527175" algn="l"/>
              </a:tabLst>
              <a:defRPr>
                <a:solidFill>
                  <a:schemeClr val="tx1"/>
                </a:solidFill>
                <a:latin typeface="Arial" pitchFamily="34" charset="0"/>
                <a:cs typeface="Arial" pitchFamily="34" charset="0"/>
              </a:defRPr>
            </a:lvl1pPr>
            <a:lvl2pPr marL="742950" indent="-285750">
              <a:tabLst>
                <a:tab pos="268288" algn="l"/>
                <a:tab pos="1527175" algn="l"/>
              </a:tabLst>
              <a:defRPr>
                <a:solidFill>
                  <a:schemeClr val="tx1"/>
                </a:solidFill>
                <a:latin typeface="Arial" pitchFamily="34" charset="0"/>
                <a:cs typeface="Arial" pitchFamily="34" charset="0"/>
              </a:defRPr>
            </a:lvl2pPr>
            <a:lvl3pPr marL="1143000" indent="-228600">
              <a:tabLst>
                <a:tab pos="268288" algn="l"/>
                <a:tab pos="1527175" algn="l"/>
              </a:tabLst>
              <a:defRPr>
                <a:solidFill>
                  <a:schemeClr val="tx1"/>
                </a:solidFill>
                <a:latin typeface="Arial" pitchFamily="34" charset="0"/>
                <a:cs typeface="Arial" pitchFamily="34" charset="0"/>
              </a:defRPr>
            </a:lvl3pPr>
            <a:lvl4pPr marL="1600200" indent="-228600">
              <a:tabLst>
                <a:tab pos="268288" algn="l"/>
                <a:tab pos="1527175" algn="l"/>
              </a:tabLst>
              <a:defRPr>
                <a:solidFill>
                  <a:schemeClr val="tx1"/>
                </a:solidFill>
                <a:latin typeface="Arial" pitchFamily="34" charset="0"/>
                <a:cs typeface="Arial" pitchFamily="34" charset="0"/>
              </a:defRPr>
            </a:lvl4pPr>
            <a:lvl5pPr marL="2057400" indent="-228600">
              <a:tabLst>
                <a:tab pos="268288" algn="l"/>
                <a:tab pos="1527175" algn="l"/>
              </a:tabLst>
              <a:defRPr>
                <a:solidFill>
                  <a:schemeClr val="tx1"/>
                </a:solidFill>
                <a:latin typeface="Arial" pitchFamily="34" charset="0"/>
                <a:cs typeface="Arial" pitchFamily="34" charset="0"/>
              </a:defRPr>
            </a:lvl5pPr>
            <a:lvl6pPr marL="25146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6pPr>
            <a:lvl7pPr marL="29718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7pPr>
            <a:lvl8pPr marL="34290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8pPr>
            <a:lvl9pPr marL="3886200" indent="-228600" algn="l" rtl="0" fontAlgn="base">
              <a:spcBef>
                <a:spcPct val="0"/>
              </a:spcBef>
              <a:spcAft>
                <a:spcPct val="0"/>
              </a:spcAft>
              <a:tabLst>
                <a:tab pos="268288" algn="l"/>
                <a:tab pos="1527175" algn="l"/>
              </a:tabLst>
              <a:defRPr>
                <a:solidFill>
                  <a:schemeClr val="tx1"/>
                </a:solidFill>
                <a:latin typeface="Arial" pitchFamily="34" charset="0"/>
                <a:cs typeface="Arial" pitchFamily="34" charset="0"/>
              </a:defRPr>
            </a:lvl9pPr>
          </a:lstStyle>
          <a:p>
            <a:pPr fontAlgn="base">
              <a:spcBef>
                <a:spcPct val="50000"/>
              </a:spcBef>
              <a:spcAft>
                <a:spcPct val="0"/>
              </a:spcAft>
            </a:pPr>
            <a:r>
              <a:rPr lang="en-GB" altLang="ar-EG" sz="1400" smtClean="0">
                <a:solidFill>
                  <a:srgbClr val="FFFFFF"/>
                </a:solidFill>
              </a:rPr>
              <a:t>	Standard Hb: 11.3 g/dL</a:t>
            </a:r>
          </a:p>
        </p:txBody>
      </p:sp>
      <p:sp>
        <p:nvSpPr>
          <p:cNvPr id="32861" name="Text Box 93"/>
          <p:cNvSpPr txBox="1">
            <a:spLocks noChangeArrowheads="1"/>
          </p:cNvSpPr>
          <p:nvPr/>
        </p:nvSpPr>
        <p:spPr bwMode="auto">
          <a:xfrm>
            <a:off x="107950" y="6632575"/>
            <a:ext cx="561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altLang="ar-EG" sz="1000" smtClean="0">
                <a:solidFill>
                  <a:srgbClr val="FFFFFF"/>
                </a:solidFill>
              </a:rPr>
              <a:t>CHOIR, Correction of Hemogloblin and Outcomes in Renal Insufficiency </a:t>
            </a:r>
            <a:endParaRPr lang="en-GB" altLang="ar-EG" sz="1000" smtClean="0">
              <a:solidFill>
                <a:srgbClr val="FFFFFF"/>
              </a:solidFill>
            </a:endParaRPr>
          </a:p>
        </p:txBody>
      </p:sp>
      <p:grpSp>
        <p:nvGrpSpPr>
          <p:cNvPr id="32862" name="Group 94"/>
          <p:cNvGrpSpPr>
            <a:grpSpLocks/>
          </p:cNvGrpSpPr>
          <p:nvPr/>
        </p:nvGrpSpPr>
        <p:grpSpPr bwMode="auto">
          <a:xfrm>
            <a:off x="4141788" y="3940175"/>
            <a:ext cx="71437" cy="354013"/>
            <a:chOff x="2608" y="2936"/>
            <a:chExt cx="45" cy="223"/>
          </a:xfrm>
        </p:grpSpPr>
        <p:sp>
          <p:nvSpPr>
            <p:cNvPr id="32863" name="Line 98"/>
            <p:cNvSpPr>
              <a:spLocks noChangeShapeType="1"/>
            </p:cNvSpPr>
            <p:nvPr/>
          </p:nvSpPr>
          <p:spPr bwMode="auto">
            <a:xfrm>
              <a:off x="2630" y="2936"/>
              <a:ext cx="0" cy="223"/>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64" name="Line 99"/>
            <p:cNvSpPr>
              <a:spLocks noChangeShapeType="1"/>
            </p:cNvSpPr>
            <p:nvPr/>
          </p:nvSpPr>
          <p:spPr bwMode="auto">
            <a:xfrm>
              <a:off x="2608" y="2937"/>
              <a:ext cx="45"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65" name="Oval 97"/>
            <p:cNvSpPr>
              <a:spLocks noChangeArrowheads="1"/>
            </p:cNvSpPr>
            <p:nvPr/>
          </p:nvSpPr>
          <p:spPr bwMode="auto">
            <a:xfrm>
              <a:off x="2608" y="3022"/>
              <a:ext cx="45" cy="45"/>
            </a:xfrm>
            <a:prstGeom prst="ellipse">
              <a:avLst/>
            </a:prstGeom>
            <a:solidFill>
              <a:srgbClr val="3366FF"/>
            </a:solidFill>
            <a:ln w="9525" algn="ctr">
              <a:solidFill>
                <a:srgbClr val="3366FF"/>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66" name="Line 99"/>
            <p:cNvSpPr>
              <a:spLocks noChangeShapeType="1"/>
            </p:cNvSpPr>
            <p:nvPr/>
          </p:nvSpPr>
          <p:spPr bwMode="auto">
            <a:xfrm>
              <a:off x="2608" y="3155"/>
              <a:ext cx="45"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867" name="Group 99"/>
          <p:cNvGrpSpPr>
            <a:grpSpLocks/>
          </p:cNvGrpSpPr>
          <p:nvPr/>
        </p:nvGrpSpPr>
        <p:grpSpPr bwMode="auto">
          <a:xfrm>
            <a:off x="719138" y="3346450"/>
            <a:ext cx="3600450" cy="1200150"/>
            <a:chOff x="494" y="2333"/>
            <a:chExt cx="2268" cy="756"/>
          </a:xfrm>
        </p:grpSpPr>
        <p:sp>
          <p:nvSpPr>
            <p:cNvPr id="32868" name="Freeform 100"/>
            <p:cNvSpPr>
              <a:spLocks/>
            </p:cNvSpPr>
            <p:nvPr/>
          </p:nvSpPr>
          <p:spPr bwMode="auto">
            <a:xfrm>
              <a:off x="513" y="2402"/>
              <a:ext cx="2220" cy="640"/>
            </a:xfrm>
            <a:custGeom>
              <a:avLst/>
              <a:gdLst>
                <a:gd name="T0" fmla="*/ 0 w 2220"/>
                <a:gd name="T1" fmla="*/ 640 h 640"/>
                <a:gd name="T2" fmla="*/ 64 w 2220"/>
                <a:gd name="T3" fmla="*/ 418 h 640"/>
                <a:gd name="T4" fmla="*/ 128 w 2220"/>
                <a:gd name="T5" fmla="*/ 192 h 640"/>
                <a:gd name="T6" fmla="*/ 188 w 2220"/>
                <a:gd name="T7" fmla="*/ 84 h 640"/>
                <a:gd name="T8" fmla="*/ 246 w 2220"/>
                <a:gd name="T9" fmla="*/ 86 h 640"/>
                <a:gd name="T10" fmla="*/ 308 w 2220"/>
                <a:gd name="T11" fmla="*/ 92 h 640"/>
                <a:gd name="T12" fmla="*/ 370 w 2220"/>
                <a:gd name="T13" fmla="*/ 76 h 640"/>
                <a:gd name="T14" fmla="*/ 436 w 2220"/>
                <a:gd name="T15" fmla="*/ 72 h 640"/>
                <a:gd name="T16" fmla="*/ 496 w 2220"/>
                <a:gd name="T17" fmla="*/ 46 h 640"/>
                <a:gd name="T18" fmla="*/ 556 w 2220"/>
                <a:gd name="T19" fmla="*/ 24 h 640"/>
                <a:gd name="T20" fmla="*/ 620 w 2220"/>
                <a:gd name="T21" fmla="*/ 46 h 640"/>
                <a:gd name="T22" fmla="*/ 678 w 2220"/>
                <a:gd name="T23" fmla="*/ 62 h 640"/>
                <a:gd name="T24" fmla="*/ 742 w 2220"/>
                <a:gd name="T25" fmla="*/ 22 h 640"/>
                <a:gd name="T26" fmla="*/ 804 w 2220"/>
                <a:gd name="T27" fmla="*/ 28 h 640"/>
                <a:gd name="T28" fmla="*/ 868 w 2220"/>
                <a:gd name="T29" fmla="*/ 16 h 640"/>
                <a:gd name="T30" fmla="*/ 928 w 2220"/>
                <a:gd name="T31" fmla="*/ 8 h 640"/>
                <a:gd name="T32" fmla="*/ 988 w 2220"/>
                <a:gd name="T33" fmla="*/ 34 h 640"/>
                <a:gd name="T34" fmla="*/ 1050 w 2220"/>
                <a:gd name="T35" fmla="*/ 18 h 640"/>
                <a:gd name="T36" fmla="*/ 1114 w 2220"/>
                <a:gd name="T37" fmla="*/ 8 h 640"/>
                <a:gd name="T38" fmla="*/ 1176 w 2220"/>
                <a:gd name="T39" fmla="*/ 30 h 640"/>
                <a:gd name="T40" fmla="*/ 1234 w 2220"/>
                <a:gd name="T41" fmla="*/ 12 h 640"/>
                <a:gd name="T42" fmla="*/ 1298 w 2220"/>
                <a:gd name="T43" fmla="*/ 24 h 640"/>
                <a:gd name="T44" fmla="*/ 1360 w 2220"/>
                <a:gd name="T45" fmla="*/ 36 h 640"/>
                <a:gd name="T46" fmla="*/ 1420 w 2220"/>
                <a:gd name="T47" fmla="*/ 0 h 640"/>
                <a:gd name="T48" fmla="*/ 1484 w 2220"/>
                <a:gd name="T49" fmla="*/ 36 h 640"/>
                <a:gd name="T50" fmla="*/ 1546 w 2220"/>
                <a:gd name="T51" fmla="*/ 44 h 640"/>
                <a:gd name="T52" fmla="*/ 1604 w 2220"/>
                <a:gd name="T53" fmla="*/ 32 h 640"/>
                <a:gd name="T54" fmla="*/ 1672 w 2220"/>
                <a:gd name="T55" fmla="*/ 24 h 640"/>
                <a:gd name="T56" fmla="*/ 1728 w 2220"/>
                <a:gd name="T57" fmla="*/ 56 h 640"/>
                <a:gd name="T58" fmla="*/ 1788 w 2220"/>
                <a:gd name="T59" fmla="*/ 10 h 640"/>
                <a:gd name="T60" fmla="*/ 1854 w 2220"/>
                <a:gd name="T61" fmla="*/ 20 h 640"/>
                <a:gd name="T62" fmla="*/ 1916 w 2220"/>
                <a:gd name="T63" fmla="*/ 68 h 640"/>
                <a:gd name="T64" fmla="*/ 1976 w 2220"/>
                <a:gd name="T65" fmla="*/ 122 h 640"/>
                <a:gd name="T66" fmla="*/ 2036 w 2220"/>
                <a:gd name="T67" fmla="*/ 106 h 640"/>
                <a:gd name="T68" fmla="*/ 2098 w 2220"/>
                <a:gd name="T69" fmla="*/ 114 h 640"/>
                <a:gd name="T70" fmla="*/ 2158 w 2220"/>
                <a:gd name="T71" fmla="*/ 64 h 640"/>
                <a:gd name="T72" fmla="*/ 2220 w 2220"/>
                <a:gd name="T73" fmla="*/ 234 h 6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0"/>
                <a:gd name="T112" fmla="*/ 0 h 640"/>
                <a:gd name="T113" fmla="*/ 2220 w 2220"/>
                <a:gd name="T114" fmla="*/ 640 h 6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0" h="640">
                  <a:moveTo>
                    <a:pt x="0" y="640"/>
                  </a:moveTo>
                  <a:lnTo>
                    <a:pt x="64" y="418"/>
                  </a:lnTo>
                  <a:lnTo>
                    <a:pt x="128" y="192"/>
                  </a:lnTo>
                  <a:lnTo>
                    <a:pt x="188" y="84"/>
                  </a:lnTo>
                  <a:lnTo>
                    <a:pt x="246" y="86"/>
                  </a:lnTo>
                  <a:lnTo>
                    <a:pt x="308" y="92"/>
                  </a:lnTo>
                  <a:lnTo>
                    <a:pt x="370" y="76"/>
                  </a:lnTo>
                  <a:lnTo>
                    <a:pt x="436" y="72"/>
                  </a:lnTo>
                  <a:lnTo>
                    <a:pt x="496" y="46"/>
                  </a:lnTo>
                  <a:lnTo>
                    <a:pt x="556" y="24"/>
                  </a:lnTo>
                  <a:lnTo>
                    <a:pt x="620" y="46"/>
                  </a:lnTo>
                  <a:lnTo>
                    <a:pt x="678" y="62"/>
                  </a:lnTo>
                  <a:lnTo>
                    <a:pt x="742" y="22"/>
                  </a:lnTo>
                  <a:lnTo>
                    <a:pt x="804" y="28"/>
                  </a:lnTo>
                  <a:lnTo>
                    <a:pt x="868" y="16"/>
                  </a:lnTo>
                  <a:lnTo>
                    <a:pt x="928" y="8"/>
                  </a:lnTo>
                  <a:lnTo>
                    <a:pt x="988" y="34"/>
                  </a:lnTo>
                  <a:lnTo>
                    <a:pt x="1050" y="18"/>
                  </a:lnTo>
                  <a:lnTo>
                    <a:pt x="1114" y="8"/>
                  </a:lnTo>
                  <a:lnTo>
                    <a:pt x="1176" y="30"/>
                  </a:lnTo>
                  <a:lnTo>
                    <a:pt x="1234" y="12"/>
                  </a:lnTo>
                  <a:lnTo>
                    <a:pt x="1298" y="24"/>
                  </a:lnTo>
                  <a:lnTo>
                    <a:pt x="1360" y="36"/>
                  </a:lnTo>
                  <a:lnTo>
                    <a:pt x="1420" y="0"/>
                  </a:lnTo>
                  <a:lnTo>
                    <a:pt x="1484" y="36"/>
                  </a:lnTo>
                  <a:lnTo>
                    <a:pt x="1546" y="44"/>
                  </a:lnTo>
                  <a:lnTo>
                    <a:pt x="1604" y="32"/>
                  </a:lnTo>
                  <a:lnTo>
                    <a:pt x="1672" y="24"/>
                  </a:lnTo>
                  <a:lnTo>
                    <a:pt x="1728" y="56"/>
                  </a:lnTo>
                  <a:lnTo>
                    <a:pt x="1788" y="10"/>
                  </a:lnTo>
                  <a:lnTo>
                    <a:pt x="1854" y="20"/>
                  </a:lnTo>
                  <a:lnTo>
                    <a:pt x="1916" y="68"/>
                  </a:lnTo>
                  <a:lnTo>
                    <a:pt x="1976" y="122"/>
                  </a:lnTo>
                  <a:lnTo>
                    <a:pt x="2036" y="106"/>
                  </a:lnTo>
                  <a:lnTo>
                    <a:pt x="2098" y="114"/>
                  </a:lnTo>
                  <a:lnTo>
                    <a:pt x="2158" y="64"/>
                  </a:lnTo>
                  <a:lnTo>
                    <a:pt x="2220" y="234"/>
                  </a:lnTo>
                </a:path>
              </a:pathLst>
            </a:custGeom>
            <a:noFill/>
            <a:ln w="28575" cmpd="sng">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grpSp>
          <p:nvGrpSpPr>
            <p:cNvPr id="32869" name="Group 101"/>
            <p:cNvGrpSpPr>
              <a:grpSpLocks/>
            </p:cNvGrpSpPr>
            <p:nvPr/>
          </p:nvGrpSpPr>
          <p:grpSpPr bwMode="auto">
            <a:xfrm>
              <a:off x="494" y="2333"/>
              <a:ext cx="2268" cy="756"/>
              <a:chOff x="494" y="2333"/>
              <a:chExt cx="2268" cy="756"/>
            </a:xfrm>
          </p:grpSpPr>
          <p:grpSp>
            <p:nvGrpSpPr>
              <p:cNvPr id="32870" name="Group 102"/>
              <p:cNvGrpSpPr>
                <a:grpSpLocks/>
              </p:cNvGrpSpPr>
              <p:nvPr/>
            </p:nvGrpSpPr>
            <p:grpSpPr bwMode="auto">
              <a:xfrm>
                <a:off x="494" y="3013"/>
                <a:ext cx="45" cy="76"/>
                <a:chOff x="1111" y="2096"/>
                <a:chExt cx="45" cy="76"/>
              </a:xfrm>
            </p:grpSpPr>
            <p:sp>
              <p:nvSpPr>
                <p:cNvPr id="3287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7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73" name="Oval 105"/>
                <p:cNvSpPr>
                  <a:spLocks noChangeArrowheads="1"/>
                </p:cNvSpPr>
                <p:nvPr/>
              </p:nvSpPr>
              <p:spPr bwMode="auto">
                <a:xfrm>
                  <a:off x="1111" y="2110"/>
                  <a:ext cx="45" cy="45"/>
                </a:xfrm>
                <a:prstGeom prst="ellipse">
                  <a:avLst/>
                </a:prstGeom>
                <a:solidFill>
                  <a:srgbClr val="99CCFF"/>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7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875" name="Group 107"/>
              <p:cNvGrpSpPr>
                <a:grpSpLocks/>
              </p:cNvGrpSpPr>
              <p:nvPr/>
            </p:nvGrpSpPr>
            <p:grpSpPr bwMode="auto">
              <a:xfrm>
                <a:off x="2529" y="2399"/>
                <a:ext cx="45" cy="223"/>
                <a:chOff x="2608" y="2936"/>
                <a:chExt cx="45" cy="223"/>
              </a:xfrm>
            </p:grpSpPr>
            <p:sp>
              <p:nvSpPr>
                <p:cNvPr id="32876" name="Line 98"/>
                <p:cNvSpPr>
                  <a:spLocks noChangeShapeType="1"/>
                </p:cNvSpPr>
                <p:nvPr/>
              </p:nvSpPr>
              <p:spPr bwMode="auto">
                <a:xfrm>
                  <a:off x="2630" y="2936"/>
                  <a:ext cx="0" cy="22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77" name="Line 99"/>
                <p:cNvSpPr>
                  <a:spLocks noChangeShapeType="1"/>
                </p:cNvSpPr>
                <p:nvPr/>
              </p:nvSpPr>
              <p:spPr bwMode="auto">
                <a:xfrm>
                  <a:off x="2608" y="2937"/>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78" name="Oval 110"/>
                <p:cNvSpPr>
                  <a:spLocks noChangeArrowheads="1"/>
                </p:cNvSpPr>
                <p:nvPr/>
              </p:nvSpPr>
              <p:spPr bwMode="auto">
                <a:xfrm>
                  <a:off x="2608" y="3022"/>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79" name="Line 99"/>
                <p:cNvSpPr>
                  <a:spLocks noChangeShapeType="1"/>
                </p:cNvSpPr>
                <p:nvPr/>
              </p:nvSpPr>
              <p:spPr bwMode="auto">
                <a:xfrm>
                  <a:off x="2608" y="3155"/>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880" name="Group 112"/>
              <p:cNvGrpSpPr>
                <a:grpSpLocks/>
              </p:cNvGrpSpPr>
              <p:nvPr/>
            </p:nvGrpSpPr>
            <p:grpSpPr bwMode="auto">
              <a:xfrm>
                <a:off x="1912" y="2341"/>
                <a:ext cx="45" cy="133"/>
                <a:chOff x="2290" y="2069"/>
                <a:chExt cx="45" cy="133"/>
              </a:xfrm>
            </p:grpSpPr>
            <p:sp>
              <p:nvSpPr>
                <p:cNvPr id="32881"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82"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83" name="Oval 115"/>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84"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885" name="Group 117"/>
              <p:cNvGrpSpPr>
                <a:grpSpLocks/>
              </p:cNvGrpSpPr>
              <p:nvPr/>
            </p:nvGrpSpPr>
            <p:grpSpPr bwMode="auto">
              <a:xfrm>
                <a:off x="2339" y="2348"/>
                <a:ext cx="45" cy="157"/>
                <a:chOff x="2426" y="2193"/>
                <a:chExt cx="45" cy="157"/>
              </a:xfrm>
            </p:grpSpPr>
            <p:sp>
              <p:nvSpPr>
                <p:cNvPr id="32886" name="Line 98"/>
                <p:cNvSpPr>
                  <a:spLocks noChangeShapeType="1"/>
                </p:cNvSpPr>
                <p:nvPr/>
              </p:nvSpPr>
              <p:spPr bwMode="auto">
                <a:xfrm>
                  <a:off x="2448" y="2193"/>
                  <a:ext cx="0" cy="15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87" name="Line 99"/>
                <p:cNvSpPr>
                  <a:spLocks noChangeShapeType="1"/>
                </p:cNvSpPr>
                <p:nvPr/>
              </p:nvSpPr>
              <p:spPr bwMode="auto">
                <a:xfrm>
                  <a:off x="2426" y="219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88" name="Oval 120"/>
                <p:cNvSpPr>
                  <a:spLocks noChangeArrowheads="1"/>
                </p:cNvSpPr>
                <p:nvPr/>
              </p:nvSpPr>
              <p:spPr bwMode="auto">
                <a:xfrm>
                  <a:off x="2426" y="2246"/>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89" name="Line 99"/>
                <p:cNvSpPr>
                  <a:spLocks noChangeShapeType="1"/>
                </p:cNvSpPr>
                <p:nvPr/>
              </p:nvSpPr>
              <p:spPr bwMode="auto">
                <a:xfrm>
                  <a:off x="2426" y="235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890" name="Group 122"/>
              <p:cNvGrpSpPr>
                <a:grpSpLocks/>
              </p:cNvGrpSpPr>
              <p:nvPr/>
            </p:nvGrpSpPr>
            <p:grpSpPr bwMode="auto">
              <a:xfrm>
                <a:off x="558" y="2780"/>
                <a:ext cx="45" cy="76"/>
                <a:chOff x="1111" y="2096"/>
                <a:chExt cx="45" cy="76"/>
              </a:xfrm>
            </p:grpSpPr>
            <p:sp>
              <p:nvSpPr>
                <p:cNvPr id="3289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9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93" name="Oval 125"/>
                <p:cNvSpPr>
                  <a:spLocks noChangeArrowheads="1"/>
                </p:cNvSpPr>
                <p:nvPr/>
              </p:nvSpPr>
              <p:spPr bwMode="auto">
                <a:xfrm>
                  <a:off x="1111" y="2110"/>
                  <a:ext cx="45" cy="45"/>
                </a:xfrm>
                <a:prstGeom prst="ellipse">
                  <a:avLst/>
                </a:prstGeom>
                <a:solidFill>
                  <a:srgbClr val="99CCFF"/>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9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895" name="Group 127"/>
              <p:cNvGrpSpPr>
                <a:grpSpLocks/>
              </p:cNvGrpSpPr>
              <p:nvPr/>
            </p:nvGrpSpPr>
            <p:grpSpPr bwMode="auto">
              <a:xfrm>
                <a:off x="621" y="2553"/>
                <a:ext cx="45" cy="76"/>
                <a:chOff x="1111" y="2096"/>
                <a:chExt cx="45" cy="76"/>
              </a:xfrm>
            </p:grpSpPr>
            <p:sp>
              <p:nvSpPr>
                <p:cNvPr id="3289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9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898" name="Oval 13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89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00" name="Group 132"/>
              <p:cNvGrpSpPr>
                <a:grpSpLocks/>
              </p:cNvGrpSpPr>
              <p:nvPr/>
            </p:nvGrpSpPr>
            <p:grpSpPr bwMode="auto">
              <a:xfrm>
                <a:off x="675" y="2451"/>
                <a:ext cx="45" cy="76"/>
                <a:chOff x="1111" y="2096"/>
                <a:chExt cx="45" cy="76"/>
              </a:xfrm>
            </p:grpSpPr>
            <p:sp>
              <p:nvSpPr>
                <p:cNvPr id="3290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0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03" name="Oval 13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0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05" name="Group 137"/>
              <p:cNvGrpSpPr>
                <a:grpSpLocks/>
              </p:cNvGrpSpPr>
              <p:nvPr/>
            </p:nvGrpSpPr>
            <p:grpSpPr bwMode="auto">
              <a:xfrm>
                <a:off x="739" y="2453"/>
                <a:ext cx="45" cy="76"/>
                <a:chOff x="1111" y="2096"/>
                <a:chExt cx="45" cy="76"/>
              </a:xfrm>
            </p:grpSpPr>
            <p:sp>
              <p:nvSpPr>
                <p:cNvPr id="3290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0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08" name="Oval 14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0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10" name="Group 142"/>
              <p:cNvGrpSpPr>
                <a:grpSpLocks/>
              </p:cNvGrpSpPr>
              <p:nvPr/>
            </p:nvGrpSpPr>
            <p:grpSpPr bwMode="auto">
              <a:xfrm>
                <a:off x="802" y="2456"/>
                <a:ext cx="45" cy="76"/>
                <a:chOff x="1111" y="2096"/>
                <a:chExt cx="45" cy="76"/>
              </a:xfrm>
            </p:grpSpPr>
            <p:sp>
              <p:nvSpPr>
                <p:cNvPr id="3291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1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13" name="Oval 14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1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15" name="Group 147"/>
              <p:cNvGrpSpPr>
                <a:grpSpLocks/>
              </p:cNvGrpSpPr>
              <p:nvPr/>
            </p:nvGrpSpPr>
            <p:grpSpPr bwMode="auto">
              <a:xfrm>
                <a:off x="866" y="2442"/>
                <a:ext cx="45" cy="76"/>
                <a:chOff x="1111" y="2096"/>
                <a:chExt cx="45" cy="76"/>
              </a:xfrm>
            </p:grpSpPr>
            <p:sp>
              <p:nvSpPr>
                <p:cNvPr id="3291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1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18" name="Oval 15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1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20" name="Group 152"/>
              <p:cNvGrpSpPr>
                <a:grpSpLocks/>
              </p:cNvGrpSpPr>
              <p:nvPr/>
            </p:nvGrpSpPr>
            <p:grpSpPr bwMode="auto">
              <a:xfrm>
                <a:off x="924" y="2438"/>
                <a:ext cx="45" cy="76"/>
                <a:chOff x="1111" y="2096"/>
                <a:chExt cx="45" cy="76"/>
              </a:xfrm>
            </p:grpSpPr>
            <p:sp>
              <p:nvSpPr>
                <p:cNvPr id="3292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2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23" name="Oval 15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2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25" name="Group 157"/>
              <p:cNvGrpSpPr>
                <a:grpSpLocks/>
              </p:cNvGrpSpPr>
              <p:nvPr/>
            </p:nvGrpSpPr>
            <p:grpSpPr bwMode="auto">
              <a:xfrm>
                <a:off x="987" y="2411"/>
                <a:ext cx="45" cy="76"/>
                <a:chOff x="1111" y="2096"/>
                <a:chExt cx="45" cy="76"/>
              </a:xfrm>
            </p:grpSpPr>
            <p:sp>
              <p:nvSpPr>
                <p:cNvPr id="3292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2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28" name="Oval 16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2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30" name="Group 162"/>
              <p:cNvGrpSpPr>
                <a:grpSpLocks/>
              </p:cNvGrpSpPr>
              <p:nvPr/>
            </p:nvGrpSpPr>
            <p:grpSpPr bwMode="auto">
              <a:xfrm>
                <a:off x="1048" y="2393"/>
                <a:ext cx="45" cy="76"/>
                <a:chOff x="1111" y="2096"/>
                <a:chExt cx="45" cy="76"/>
              </a:xfrm>
            </p:grpSpPr>
            <p:sp>
              <p:nvSpPr>
                <p:cNvPr id="3293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3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33" name="Oval 16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3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35" name="Group 167"/>
              <p:cNvGrpSpPr>
                <a:grpSpLocks/>
              </p:cNvGrpSpPr>
              <p:nvPr/>
            </p:nvGrpSpPr>
            <p:grpSpPr bwMode="auto">
              <a:xfrm>
                <a:off x="1111" y="2414"/>
                <a:ext cx="45" cy="76"/>
                <a:chOff x="1111" y="2096"/>
                <a:chExt cx="45" cy="76"/>
              </a:xfrm>
            </p:grpSpPr>
            <p:sp>
              <p:nvSpPr>
                <p:cNvPr id="3293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3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38" name="Oval 17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3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40" name="Group 172"/>
              <p:cNvGrpSpPr>
                <a:grpSpLocks/>
              </p:cNvGrpSpPr>
              <p:nvPr/>
            </p:nvGrpSpPr>
            <p:grpSpPr bwMode="auto">
              <a:xfrm>
                <a:off x="1168" y="2429"/>
                <a:ext cx="45" cy="76"/>
                <a:chOff x="1111" y="2096"/>
                <a:chExt cx="45" cy="76"/>
              </a:xfrm>
            </p:grpSpPr>
            <p:sp>
              <p:nvSpPr>
                <p:cNvPr id="3294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4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43" name="Oval 17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4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45" name="Group 177"/>
              <p:cNvGrpSpPr>
                <a:grpSpLocks/>
              </p:cNvGrpSpPr>
              <p:nvPr/>
            </p:nvGrpSpPr>
            <p:grpSpPr bwMode="auto">
              <a:xfrm>
                <a:off x="1238" y="2390"/>
                <a:ext cx="45" cy="76"/>
                <a:chOff x="1111" y="2096"/>
                <a:chExt cx="45" cy="76"/>
              </a:xfrm>
            </p:grpSpPr>
            <p:sp>
              <p:nvSpPr>
                <p:cNvPr id="3294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4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48" name="Oval 18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4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50" name="Group 182"/>
              <p:cNvGrpSpPr>
                <a:grpSpLocks/>
              </p:cNvGrpSpPr>
              <p:nvPr/>
            </p:nvGrpSpPr>
            <p:grpSpPr bwMode="auto">
              <a:xfrm>
                <a:off x="1298" y="2396"/>
                <a:ext cx="45" cy="76"/>
                <a:chOff x="1111" y="2096"/>
                <a:chExt cx="45" cy="76"/>
              </a:xfrm>
            </p:grpSpPr>
            <p:sp>
              <p:nvSpPr>
                <p:cNvPr id="3295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5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53" name="Oval 18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5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55" name="Group 187"/>
              <p:cNvGrpSpPr>
                <a:grpSpLocks/>
              </p:cNvGrpSpPr>
              <p:nvPr/>
            </p:nvGrpSpPr>
            <p:grpSpPr bwMode="auto">
              <a:xfrm>
                <a:off x="1356" y="2381"/>
                <a:ext cx="45" cy="76"/>
                <a:chOff x="1111" y="2096"/>
                <a:chExt cx="45" cy="76"/>
              </a:xfrm>
            </p:grpSpPr>
            <p:sp>
              <p:nvSpPr>
                <p:cNvPr id="3295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5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58" name="Oval 19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5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60" name="Group 192"/>
              <p:cNvGrpSpPr>
                <a:grpSpLocks/>
              </p:cNvGrpSpPr>
              <p:nvPr/>
            </p:nvGrpSpPr>
            <p:grpSpPr bwMode="auto">
              <a:xfrm>
                <a:off x="1417" y="2375"/>
                <a:ext cx="45" cy="76"/>
                <a:chOff x="1111" y="2096"/>
                <a:chExt cx="45" cy="76"/>
              </a:xfrm>
            </p:grpSpPr>
            <p:sp>
              <p:nvSpPr>
                <p:cNvPr id="3296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6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63" name="Oval 19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6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65" name="Group 197"/>
              <p:cNvGrpSpPr>
                <a:grpSpLocks/>
              </p:cNvGrpSpPr>
              <p:nvPr/>
            </p:nvGrpSpPr>
            <p:grpSpPr bwMode="auto">
              <a:xfrm>
                <a:off x="1480" y="2396"/>
                <a:ext cx="45" cy="76"/>
                <a:chOff x="1111" y="2096"/>
                <a:chExt cx="45" cy="76"/>
              </a:xfrm>
            </p:grpSpPr>
            <p:sp>
              <p:nvSpPr>
                <p:cNvPr id="3296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6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68" name="Oval 20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6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70" name="Group 202"/>
              <p:cNvGrpSpPr>
                <a:grpSpLocks/>
              </p:cNvGrpSpPr>
              <p:nvPr/>
            </p:nvGrpSpPr>
            <p:grpSpPr bwMode="auto">
              <a:xfrm>
                <a:off x="1543" y="2387"/>
                <a:ext cx="45" cy="76"/>
                <a:chOff x="1111" y="2096"/>
                <a:chExt cx="45" cy="76"/>
              </a:xfrm>
            </p:grpSpPr>
            <p:sp>
              <p:nvSpPr>
                <p:cNvPr id="3297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7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73" name="Oval 20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7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75" name="Group 207"/>
              <p:cNvGrpSpPr>
                <a:grpSpLocks/>
              </p:cNvGrpSpPr>
              <p:nvPr/>
            </p:nvGrpSpPr>
            <p:grpSpPr bwMode="auto">
              <a:xfrm>
                <a:off x="1601" y="2372"/>
                <a:ext cx="45" cy="76"/>
                <a:chOff x="1111" y="2096"/>
                <a:chExt cx="45" cy="76"/>
              </a:xfrm>
            </p:grpSpPr>
            <p:sp>
              <p:nvSpPr>
                <p:cNvPr id="3297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7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78" name="Oval 21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7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80" name="Group 212"/>
              <p:cNvGrpSpPr>
                <a:grpSpLocks/>
              </p:cNvGrpSpPr>
              <p:nvPr/>
            </p:nvGrpSpPr>
            <p:grpSpPr bwMode="auto">
              <a:xfrm>
                <a:off x="1665" y="2396"/>
                <a:ext cx="45" cy="76"/>
                <a:chOff x="1111" y="2096"/>
                <a:chExt cx="45" cy="76"/>
              </a:xfrm>
            </p:grpSpPr>
            <p:sp>
              <p:nvSpPr>
                <p:cNvPr id="3298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8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83" name="Oval 21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8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85" name="Group 217"/>
              <p:cNvGrpSpPr>
                <a:grpSpLocks/>
              </p:cNvGrpSpPr>
              <p:nvPr/>
            </p:nvGrpSpPr>
            <p:grpSpPr bwMode="auto">
              <a:xfrm>
                <a:off x="1725" y="2375"/>
                <a:ext cx="45" cy="76"/>
                <a:chOff x="1111" y="2096"/>
                <a:chExt cx="45" cy="76"/>
              </a:xfrm>
            </p:grpSpPr>
            <p:sp>
              <p:nvSpPr>
                <p:cNvPr id="3298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8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88" name="Oval 22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8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90" name="Group 222"/>
              <p:cNvGrpSpPr>
                <a:grpSpLocks/>
              </p:cNvGrpSpPr>
              <p:nvPr/>
            </p:nvGrpSpPr>
            <p:grpSpPr bwMode="auto">
              <a:xfrm>
                <a:off x="1789" y="2387"/>
                <a:ext cx="45" cy="76"/>
                <a:chOff x="1111" y="2096"/>
                <a:chExt cx="45" cy="76"/>
              </a:xfrm>
            </p:grpSpPr>
            <p:sp>
              <p:nvSpPr>
                <p:cNvPr id="32991"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92"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93" name="Oval 225"/>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94"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2995" name="Group 227"/>
              <p:cNvGrpSpPr>
                <a:grpSpLocks/>
              </p:cNvGrpSpPr>
              <p:nvPr/>
            </p:nvGrpSpPr>
            <p:grpSpPr bwMode="auto">
              <a:xfrm>
                <a:off x="1849" y="2402"/>
                <a:ext cx="45" cy="76"/>
                <a:chOff x="1111" y="2096"/>
                <a:chExt cx="45" cy="76"/>
              </a:xfrm>
            </p:grpSpPr>
            <p:sp>
              <p:nvSpPr>
                <p:cNvPr id="32996" name="Line 98"/>
                <p:cNvSpPr>
                  <a:spLocks noChangeShapeType="1"/>
                </p:cNvSpPr>
                <p:nvPr/>
              </p:nvSpPr>
              <p:spPr bwMode="auto">
                <a:xfrm>
                  <a:off x="1133" y="2096"/>
                  <a:ext cx="0" cy="7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97" name="Line 99"/>
                <p:cNvSpPr>
                  <a:spLocks noChangeShapeType="1"/>
                </p:cNvSpPr>
                <p:nvPr/>
              </p:nvSpPr>
              <p:spPr bwMode="auto">
                <a:xfrm>
                  <a:off x="1111" y="2096"/>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2998" name="Oval 230"/>
                <p:cNvSpPr>
                  <a:spLocks noChangeArrowheads="1"/>
                </p:cNvSpPr>
                <p:nvPr/>
              </p:nvSpPr>
              <p:spPr bwMode="auto">
                <a:xfrm>
                  <a:off x="1111"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2999" name="Line 99"/>
                <p:cNvSpPr>
                  <a:spLocks noChangeShapeType="1"/>
                </p:cNvSpPr>
                <p:nvPr/>
              </p:nvSpPr>
              <p:spPr bwMode="auto">
                <a:xfrm>
                  <a:off x="1111" y="2169"/>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00" name="Group 232"/>
              <p:cNvGrpSpPr>
                <a:grpSpLocks/>
              </p:cNvGrpSpPr>
              <p:nvPr/>
            </p:nvGrpSpPr>
            <p:grpSpPr bwMode="auto">
              <a:xfrm>
                <a:off x="1973" y="2372"/>
                <a:ext cx="45" cy="133"/>
                <a:chOff x="2290" y="2069"/>
                <a:chExt cx="45" cy="133"/>
              </a:xfrm>
            </p:grpSpPr>
            <p:sp>
              <p:nvSpPr>
                <p:cNvPr id="33001"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02"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03" name="Oval 235"/>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04"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05" name="Group 237"/>
              <p:cNvGrpSpPr>
                <a:grpSpLocks/>
              </p:cNvGrpSpPr>
              <p:nvPr/>
            </p:nvGrpSpPr>
            <p:grpSpPr bwMode="auto">
              <a:xfrm>
                <a:off x="2033" y="2378"/>
                <a:ext cx="45" cy="133"/>
                <a:chOff x="2290" y="2069"/>
                <a:chExt cx="45" cy="133"/>
              </a:xfrm>
            </p:grpSpPr>
            <p:sp>
              <p:nvSpPr>
                <p:cNvPr id="33006"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07"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08" name="Oval 240"/>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09"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10" name="Group 242"/>
              <p:cNvGrpSpPr>
                <a:grpSpLocks/>
              </p:cNvGrpSpPr>
              <p:nvPr/>
            </p:nvGrpSpPr>
            <p:grpSpPr bwMode="auto">
              <a:xfrm>
                <a:off x="2097" y="2363"/>
                <a:ext cx="45" cy="133"/>
                <a:chOff x="2290" y="2069"/>
                <a:chExt cx="45" cy="133"/>
              </a:xfrm>
            </p:grpSpPr>
            <p:sp>
              <p:nvSpPr>
                <p:cNvPr id="33011"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12"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13" name="Oval 245"/>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14"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15" name="Group 247"/>
              <p:cNvGrpSpPr>
                <a:grpSpLocks/>
              </p:cNvGrpSpPr>
              <p:nvPr/>
            </p:nvGrpSpPr>
            <p:grpSpPr bwMode="auto">
              <a:xfrm>
                <a:off x="2157" y="2360"/>
                <a:ext cx="45" cy="133"/>
                <a:chOff x="2290" y="2069"/>
                <a:chExt cx="45" cy="133"/>
              </a:xfrm>
            </p:grpSpPr>
            <p:sp>
              <p:nvSpPr>
                <p:cNvPr id="33016"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17"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18" name="Oval 250"/>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19"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20" name="Group 252"/>
              <p:cNvGrpSpPr>
                <a:grpSpLocks/>
              </p:cNvGrpSpPr>
              <p:nvPr/>
            </p:nvGrpSpPr>
            <p:grpSpPr bwMode="auto">
              <a:xfrm>
                <a:off x="2221" y="2390"/>
                <a:ext cx="45" cy="133"/>
                <a:chOff x="2290" y="2069"/>
                <a:chExt cx="45" cy="133"/>
              </a:xfrm>
            </p:grpSpPr>
            <p:sp>
              <p:nvSpPr>
                <p:cNvPr id="33021"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22"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23" name="Oval 255"/>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24"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25" name="Group 257"/>
              <p:cNvGrpSpPr>
                <a:grpSpLocks/>
              </p:cNvGrpSpPr>
              <p:nvPr/>
            </p:nvGrpSpPr>
            <p:grpSpPr bwMode="auto">
              <a:xfrm>
                <a:off x="2284" y="2350"/>
                <a:ext cx="45" cy="133"/>
                <a:chOff x="2290" y="2069"/>
                <a:chExt cx="45" cy="133"/>
              </a:xfrm>
            </p:grpSpPr>
            <p:sp>
              <p:nvSpPr>
                <p:cNvPr id="33026" name="Line 98"/>
                <p:cNvSpPr>
                  <a:spLocks noChangeShapeType="1"/>
                </p:cNvSpPr>
                <p:nvPr/>
              </p:nvSpPr>
              <p:spPr bwMode="auto">
                <a:xfrm>
                  <a:off x="2312" y="2069"/>
                  <a:ext cx="0" cy="132"/>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27" name="Line 99"/>
                <p:cNvSpPr>
                  <a:spLocks noChangeShapeType="1"/>
                </p:cNvSpPr>
                <p:nvPr/>
              </p:nvSpPr>
              <p:spPr bwMode="auto">
                <a:xfrm>
                  <a:off x="2290" y="207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28" name="Oval 260"/>
                <p:cNvSpPr>
                  <a:spLocks noChangeArrowheads="1"/>
                </p:cNvSpPr>
                <p:nvPr/>
              </p:nvSpPr>
              <p:spPr bwMode="auto">
                <a:xfrm>
                  <a:off x="2290" y="2110"/>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29" name="Line 99"/>
                <p:cNvSpPr>
                  <a:spLocks noChangeShapeType="1"/>
                </p:cNvSpPr>
                <p:nvPr/>
              </p:nvSpPr>
              <p:spPr bwMode="auto">
                <a:xfrm>
                  <a:off x="2290" y="2202"/>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30" name="Group 262"/>
              <p:cNvGrpSpPr>
                <a:grpSpLocks/>
              </p:cNvGrpSpPr>
              <p:nvPr/>
            </p:nvGrpSpPr>
            <p:grpSpPr bwMode="auto">
              <a:xfrm>
                <a:off x="2408" y="2396"/>
                <a:ext cx="45" cy="157"/>
                <a:chOff x="2426" y="2193"/>
                <a:chExt cx="45" cy="157"/>
              </a:xfrm>
            </p:grpSpPr>
            <p:sp>
              <p:nvSpPr>
                <p:cNvPr id="33031" name="Line 98"/>
                <p:cNvSpPr>
                  <a:spLocks noChangeShapeType="1"/>
                </p:cNvSpPr>
                <p:nvPr/>
              </p:nvSpPr>
              <p:spPr bwMode="auto">
                <a:xfrm>
                  <a:off x="2448" y="2193"/>
                  <a:ext cx="0" cy="15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32" name="Line 99"/>
                <p:cNvSpPr>
                  <a:spLocks noChangeShapeType="1"/>
                </p:cNvSpPr>
                <p:nvPr/>
              </p:nvSpPr>
              <p:spPr bwMode="auto">
                <a:xfrm>
                  <a:off x="2426" y="219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33" name="Oval 265"/>
                <p:cNvSpPr>
                  <a:spLocks noChangeArrowheads="1"/>
                </p:cNvSpPr>
                <p:nvPr/>
              </p:nvSpPr>
              <p:spPr bwMode="auto">
                <a:xfrm>
                  <a:off x="2426" y="2246"/>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34" name="Line 99"/>
                <p:cNvSpPr>
                  <a:spLocks noChangeShapeType="1"/>
                </p:cNvSpPr>
                <p:nvPr/>
              </p:nvSpPr>
              <p:spPr bwMode="auto">
                <a:xfrm>
                  <a:off x="2426" y="235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35" name="Group 267"/>
              <p:cNvGrpSpPr>
                <a:grpSpLocks/>
              </p:cNvGrpSpPr>
              <p:nvPr/>
            </p:nvGrpSpPr>
            <p:grpSpPr bwMode="auto">
              <a:xfrm>
                <a:off x="2466" y="2447"/>
                <a:ext cx="45" cy="157"/>
                <a:chOff x="2426" y="2193"/>
                <a:chExt cx="45" cy="157"/>
              </a:xfrm>
            </p:grpSpPr>
            <p:sp>
              <p:nvSpPr>
                <p:cNvPr id="33036" name="Line 98"/>
                <p:cNvSpPr>
                  <a:spLocks noChangeShapeType="1"/>
                </p:cNvSpPr>
                <p:nvPr/>
              </p:nvSpPr>
              <p:spPr bwMode="auto">
                <a:xfrm>
                  <a:off x="2448" y="2193"/>
                  <a:ext cx="0" cy="156"/>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37" name="Line 99"/>
                <p:cNvSpPr>
                  <a:spLocks noChangeShapeType="1"/>
                </p:cNvSpPr>
                <p:nvPr/>
              </p:nvSpPr>
              <p:spPr bwMode="auto">
                <a:xfrm>
                  <a:off x="2426" y="219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38" name="Oval 270"/>
                <p:cNvSpPr>
                  <a:spLocks noChangeArrowheads="1"/>
                </p:cNvSpPr>
                <p:nvPr/>
              </p:nvSpPr>
              <p:spPr bwMode="auto">
                <a:xfrm>
                  <a:off x="2426" y="2246"/>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39" name="Line 99"/>
                <p:cNvSpPr>
                  <a:spLocks noChangeShapeType="1"/>
                </p:cNvSpPr>
                <p:nvPr/>
              </p:nvSpPr>
              <p:spPr bwMode="auto">
                <a:xfrm>
                  <a:off x="2426" y="2350"/>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40" name="Group 272"/>
              <p:cNvGrpSpPr>
                <a:grpSpLocks/>
              </p:cNvGrpSpPr>
              <p:nvPr/>
            </p:nvGrpSpPr>
            <p:grpSpPr bwMode="auto">
              <a:xfrm>
                <a:off x="2586" y="2412"/>
                <a:ext cx="45" cy="223"/>
                <a:chOff x="2608" y="2936"/>
                <a:chExt cx="45" cy="223"/>
              </a:xfrm>
            </p:grpSpPr>
            <p:sp>
              <p:nvSpPr>
                <p:cNvPr id="33041" name="Line 98"/>
                <p:cNvSpPr>
                  <a:spLocks noChangeShapeType="1"/>
                </p:cNvSpPr>
                <p:nvPr/>
              </p:nvSpPr>
              <p:spPr bwMode="auto">
                <a:xfrm>
                  <a:off x="2630" y="2936"/>
                  <a:ext cx="0" cy="22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42" name="Line 99"/>
                <p:cNvSpPr>
                  <a:spLocks noChangeShapeType="1"/>
                </p:cNvSpPr>
                <p:nvPr/>
              </p:nvSpPr>
              <p:spPr bwMode="auto">
                <a:xfrm>
                  <a:off x="2608" y="2937"/>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43" name="Oval 275"/>
                <p:cNvSpPr>
                  <a:spLocks noChangeArrowheads="1"/>
                </p:cNvSpPr>
                <p:nvPr/>
              </p:nvSpPr>
              <p:spPr bwMode="auto">
                <a:xfrm>
                  <a:off x="2608" y="3022"/>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44" name="Line 99"/>
                <p:cNvSpPr>
                  <a:spLocks noChangeShapeType="1"/>
                </p:cNvSpPr>
                <p:nvPr/>
              </p:nvSpPr>
              <p:spPr bwMode="auto">
                <a:xfrm>
                  <a:off x="2608" y="3155"/>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45" name="Group 277"/>
              <p:cNvGrpSpPr>
                <a:grpSpLocks/>
              </p:cNvGrpSpPr>
              <p:nvPr/>
            </p:nvGrpSpPr>
            <p:grpSpPr bwMode="auto">
              <a:xfrm>
                <a:off x="2653" y="2333"/>
                <a:ext cx="45" cy="281"/>
                <a:chOff x="2653" y="2333"/>
                <a:chExt cx="45" cy="281"/>
              </a:xfrm>
            </p:grpSpPr>
            <p:sp>
              <p:nvSpPr>
                <p:cNvPr id="33046" name="Line 98"/>
                <p:cNvSpPr>
                  <a:spLocks noChangeShapeType="1"/>
                </p:cNvSpPr>
                <p:nvPr/>
              </p:nvSpPr>
              <p:spPr bwMode="auto">
                <a:xfrm>
                  <a:off x="2675" y="2337"/>
                  <a:ext cx="0" cy="26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47" name="Line 99"/>
                <p:cNvSpPr>
                  <a:spLocks noChangeShapeType="1"/>
                </p:cNvSpPr>
                <p:nvPr/>
              </p:nvSpPr>
              <p:spPr bwMode="auto">
                <a:xfrm>
                  <a:off x="2653" y="233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48" name="Oval 280"/>
                <p:cNvSpPr>
                  <a:spLocks noChangeArrowheads="1"/>
                </p:cNvSpPr>
                <p:nvPr/>
              </p:nvSpPr>
              <p:spPr bwMode="auto">
                <a:xfrm>
                  <a:off x="2653" y="2445"/>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49" name="Line 99"/>
                <p:cNvSpPr>
                  <a:spLocks noChangeShapeType="1"/>
                </p:cNvSpPr>
                <p:nvPr/>
              </p:nvSpPr>
              <p:spPr bwMode="auto">
                <a:xfrm>
                  <a:off x="2653" y="2614"/>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50" name="Group 282"/>
              <p:cNvGrpSpPr>
                <a:grpSpLocks/>
              </p:cNvGrpSpPr>
              <p:nvPr/>
            </p:nvGrpSpPr>
            <p:grpSpPr bwMode="auto">
              <a:xfrm>
                <a:off x="2717" y="2508"/>
                <a:ext cx="45" cy="281"/>
                <a:chOff x="2653" y="2333"/>
                <a:chExt cx="45" cy="281"/>
              </a:xfrm>
            </p:grpSpPr>
            <p:sp>
              <p:nvSpPr>
                <p:cNvPr id="33051" name="Line 98"/>
                <p:cNvSpPr>
                  <a:spLocks noChangeShapeType="1"/>
                </p:cNvSpPr>
                <p:nvPr/>
              </p:nvSpPr>
              <p:spPr bwMode="auto">
                <a:xfrm>
                  <a:off x="2675" y="2337"/>
                  <a:ext cx="0" cy="26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52" name="Line 99"/>
                <p:cNvSpPr>
                  <a:spLocks noChangeShapeType="1"/>
                </p:cNvSpPr>
                <p:nvPr/>
              </p:nvSpPr>
              <p:spPr bwMode="auto">
                <a:xfrm>
                  <a:off x="2653" y="2333"/>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53" name="Oval 285"/>
                <p:cNvSpPr>
                  <a:spLocks noChangeArrowheads="1"/>
                </p:cNvSpPr>
                <p:nvPr/>
              </p:nvSpPr>
              <p:spPr bwMode="auto">
                <a:xfrm>
                  <a:off x="2653" y="2445"/>
                  <a:ext cx="45" cy="45"/>
                </a:xfrm>
                <a:prstGeom prst="ellipse">
                  <a:avLst/>
                </a:prstGeom>
                <a:solidFill>
                  <a:srgbClr val="CC0000"/>
                </a:solidFill>
                <a:ln w="9525" algn="ctr">
                  <a:solidFill>
                    <a:srgbClr val="CC0000"/>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54" name="Line 99"/>
                <p:cNvSpPr>
                  <a:spLocks noChangeShapeType="1"/>
                </p:cNvSpPr>
                <p:nvPr/>
              </p:nvSpPr>
              <p:spPr bwMode="auto">
                <a:xfrm>
                  <a:off x="2653" y="2614"/>
                  <a:ext cx="4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grpSp>
      <p:grpSp>
        <p:nvGrpSpPr>
          <p:cNvPr id="33055" name="Group 287"/>
          <p:cNvGrpSpPr>
            <a:grpSpLocks/>
          </p:cNvGrpSpPr>
          <p:nvPr/>
        </p:nvGrpSpPr>
        <p:grpSpPr bwMode="auto">
          <a:xfrm>
            <a:off x="719138" y="3859213"/>
            <a:ext cx="3600450" cy="685800"/>
            <a:chOff x="494" y="2656"/>
            <a:chExt cx="2268" cy="432"/>
          </a:xfrm>
        </p:grpSpPr>
        <p:sp>
          <p:nvSpPr>
            <p:cNvPr id="33056" name="Freeform 288"/>
            <p:cNvSpPr>
              <a:spLocks/>
            </p:cNvSpPr>
            <p:nvPr/>
          </p:nvSpPr>
          <p:spPr bwMode="auto">
            <a:xfrm>
              <a:off x="513" y="2692"/>
              <a:ext cx="2220" cy="352"/>
            </a:xfrm>
            <a:custGeom>
              <a:avLst/>
              <a:gdLst>
                <a:gd name="T0" fmla="*/ 0 w 2220"/>
                <a:gd name="T1" fmla="*/ 352 h 352"/>
                <a:gd name="T2" fmla="*/ 64 w 2220"/>
                <a:gd name="T3" fmla="*/ 128 h 352"/>
                <a:gd name="T4" fmla="*/ 126 w 2220"/>
                <a:gd name="T5" fmla="*/ 0 h 352"/>
                <a:gd name="T6" fmla="*/ 188 w 2220"/>
                <a:gd name="T7" fmla="*/ 12 h 352"/>
                <a:gd name="T8" fmla="*/ 246 w 2220"/>
                <a:gd name="T9" fmla="*/ 72 h 352"/>
                <a:gd name="T10" fmla="*/ 310 w 2220"/>
                <a:gd name="T11" fmla="*/ 98 h 352"/>
                <a:gd name="T12" fmla="*/ 374 w 2220"/>
                <a:gd name="T13" fmla="*/ 78 h 352"/>
                <a:gd name="T14" fmla="*/ 430 w 2220"/>
                <a:gd name="T15" fmla="*/ 62 h 352"/>
                <a:gd name="T16" fmla="*/ 496 w 2220"/>
                <a:gd name="T17" fmla="*/ 56 h 352"/>
                <a:gd name="T18" fmla="*/ 554 w 2220"/>
                <a:gd name="T19" fmla="*/ 56 h 352"/>
                <a:gd name="T20" fmla="*/ 614 w 2220"/>
                <a:gd name="T21" fmla="*/ 86 h 352"/>
                <a:gd name="T22" fmla="*/ 676 w 2220"/>
                <a:gd name="T23" fmla="*/ 74 h 352"/>
                <a:gd name="T24" fmla="*/ 740 w 2220"/>
                <a:gd name="T25" fmla="*/ 46 h 352"/>
                <a:gd name="T26" fmla="*/ 804 w 2220"/>
                <a:gd name="T27" fmla="*/ 80 h 352"/>
                <a:gd name="T28" fmla="*/ 868 w 2220"/>
                <a:gd name="T29" fmla="*/ 70 h 352"/>
                <a:gd name="T30" fmla="*/ 928 w 2220"/>
                <a:gd name="T31" fmla="*/ 56 h 352"/>
                <a:gd name="T32" fmla="*/ 986 w 2220"/>
                <a:gd name="T33" fmla="*/ 66 h 352"/>
                <a:gd name="T34" fmla="*/ 1054 w 2220"/>
                <a:gd name="T35" fmla="*/ 70 h 352"/>
                <a:gd name="T36" fmla="*/ 1112 w 2220"/>
                <a:gd name="T37" fmla="*/ 60 h 352"/>
                <a:gd name="T38" fmla="*/ 1172 w 2220"/>
                <a:gd name="T39" fmla="*/ 74 h 352"/>
                <a:gd name="T40" fmla="*/ 1232 w 2220"/>
                <a:gd name="T41" fmla="*/ 74 h 352"/>
                <a:gd name="T42" fmla="*/ 1296 w 2220"/>
                <a:gd name="T43" fmla="*/ 48 h 352"/>
                <a:gd name="T44" fmla="*/ 1360 w 2220"/>
                <a:gd name="T45" fmla="*/ 66 h 352"/>
                <a:gd name="T46" fmla="*/ 1422 w 2220"/>
                <a:gd name="T47" fmla="*/ 54 h 352"/>
                <a:gd name="T48" fmla="*/ 1482 w 2220"/>
                <a:gd name="T49" fmla="*/ 86 h 352"/>
                <a:gd name="T50" fmla="*/ 1542 w 2220"/>
                <a:gd name="T51" fmla="*/ 62 h 352"/>
                <a:gd name="T52" fmla="*/ 1608 w 2220"/>
                <a:gd name="T53" fmla="*/ 80 h 352"/>
                <a:gd name="T54" fmla="*/ 1670 w 2220"/>
                <a:gd name="T55" fmla="*/ 76 h 352"/>
                <a:gd name="T56" fmla="*/ 1730 w 2220"/>
                <a:gd name="T57" fmla="*/ 68 h 352"/>
                <a:gd name="T58" fmla="*/ 1788 w 2220"/>
                <a:gd name="T59" fmla="*/ 86 h 352"/>
                <a:gd name="T60" fmla="*/ 1852 w 2220"/>
                <a:gd name="T61" fmla="*/ 120 h 352"/>
                <a:gd name="T62" fmla="*/ 1916 w 2220"/>
                <a:gd name="T63" fmla="*/ 120 h 352"/>
                <a:gd name="T64" fmla="*/ 1976 w 2220"/>
                <a:gd name="T65" fmla="*/ 102 h 352"/>
                <a:gd name="T66" fmla="*/ 2036 w 2220"/>
                <a:gd name="T67" fmla="*/ 86 h 352"/>
                <a:gd name="T68" fmla="*/ 2100 w 2220"/>
                <a:gd name="T69" fmla="*/ 50 h 352"/>
                <a:gd name="T70" fmla="*/ 2158 w 2220"/>
                <a:gd name="T71" fmla="*/ 122 h 352"/>
                <a:gd name="T72" fmla="*/ 2220 w 2220"/>
                <a:gd name="T73" fmla="*/ 134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0"/>
                <a:gd name="T112" fmla="*/ 0 h 352"/>
                <a:gd name="T113" fmla="*/ 2220 w 2220"/>
                <a:gd name="T114" fmla="*/ 352 h 3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0" h="352">
                  <a:moveTo>
                    <a:pt x="0" y="352"/>
                  </a:moveTo>
                  <a:lnTo>
                    <a:pt x="64" y="128"/>
                  </a:lnTo>
                  <a:lnTo>
                    <a:pt x="126" y="0"/>
                  </a:lnTo>
                  <a:lnTo>
                    <a:pt x="188" y="12"/>
                  </a:lnTo>
                  <a:lnTo>
                    <a:pt x="246" y="72"/>
                  </a:lnTo>
                  <a:lnTo>
                    <a:pt x="310" y="98"/>
                  </a:lnTo>
                  <a:lnTo>
                    <a:pt x="374" y="78"/>
                  </a:lnTo>
                  <a:lnTo>
                    <a:pt x="430" y="62"/>
                  </a:lnTo>
                  <a:lnTo>
                    <a:pt x="496" y="56"/>
                  </a:lnTo>
                  <a:lnTo>
                    <a:pt x="554" y="56"/>
                  </a:lnTo>
                  <a:lnTo>
                    <a:pt x="614" y="86"/>
                  </a:lnTo>
                  <a:lnTo>
                    <a:pt x="676" y="74"/>
                  </a:lnTo>
                  <a:lnTo>
                    <a:pt x="740" y="46"/>
                  </a:lnTo>
                  <a:lnTo>
                    <a:pt x="804" y="80"/>
                  </a:lnTo>
                  <a:lnTo>
                    <a:pt x="868" y="70"/>
                  </a:lnTo>
                  <a:lnTo>
                    <a:pt x="928" y="56"/>
                  </a:lnTo>
                  <a:lnTo>
                    <a:pt x="986" y="66"/>
                  </a:lnTo>
                  <a:lnTo>
                    <a:pt x="1054" y="70"/>
                  </a:lnTo>
                  <a:lnTo>
                    <a:pt x="1112" y="60"/>
                  </a:lnTo>
                  <a:lnTo>
                    <a:pt x="1172" y="74"/>
                  </a:lnTo>
                  <a:lnTo>
                    <a:pt x="1232" y="74"/>
                  </a:lnTo>
                  <a:lnTo>
                    <a:pt x="1296" y="48"/>
                  </a:lnTo>
                  <a:lnTo>
                    <a:pt x="1360" y="66"/>
                  </a:lnTo>
                  <a:lnTo>
                    <a:pt x="1422" y="54"/>
                  </a:lnTo>
                  <a:lnTo>
                    <a:pt x="1482" y="86"/>
                  </a:lnTo>
                  <a:lnTo>
                    <a:pt x="1542" y="62"/>
                  </a:lnTo>
                  <a:lnTo>
                    <a:pt x="1608" y="80"/>
                  </a:lnTo>
                  <a:lnTo>
                    <a:pt x="1670" y="76"/>
                  </a:lnTo>
                  <a:lnTo>
                    <a:pt x="1730" y="68"/>
                  </a:lnTo>
                  <a:lnTo>
                    <a:pt x="1788" y="86"/>
                  </a:lnTo>
                  <a:lnTo>
                    <a:pt x="1852" y="120"/>
                  </a:lnTo>
                  <a:lnTo>
                    <a:pt x="1916" y="120"/>
                  </a:lnTo>
                  <a:lnTo>
                    <a:pt x="1976" y="102"/>
                  </a:lnTo>
                  <a:lnTo>
                    <a:pt x="2036" y="86"/>
                  </a:lnTo>
                  <a:lnTo>
                    <a:pt x="2100" y="50"/>
                  </a:lnTo>
                  <a:lnTo>
                    <a:pt x="2158" y="122"/>
                  </a:lnTo>
                  <a:lnTo>
                    <a:pt x="2220" y="134"/>
                  </a:lnTo>
                </a:path>
              </a:pathLst>
            </a:custGeom>
            <a:noFill/>
            <a:ln w="28575"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EG" smtClean="0">
                <a:solidFill>
                  <a:srgbClr val="FFFFFF"/>
                </a:solidFill>
              </a:endParaRPr>
            </a:p>
          </p:txBody>
        </p:sp>
        <p:grpSp>
          <p:nvGrpSpPr>
            <p:cNvPr id="33057" name="Group 289"/>
            <p:cNvGrpSpPr>
              <a:grpSpLocks/>
            </p:cNvGrpSpPr>
            <p:nvPr/>
          </p:nvGrpSpPr>
          <p:grpSpPr bwMode="auto">
            <a:xfrm>
              <a:off x="494" y="2656"/>
              <a:ext cx="2268" cy="432"/>
              <a:chOff x="494" y="2656"/>
              <a:chExt cx="2268" cy="432"/>
            </a:xfrm>
          </p:grpSpPr>
          <p:grpSp>
            <p:nvGrpSpPr>
              <p:cNvPr id="33058" name="Group 290"/>
              <p:cNvGrpSpPr>
                <a:grpSpLocks/>
              </p:cNvGrpSpPr>
              <p:nvPr/>
            </p:nvGrpSpPr>
            <p:grpSpPr bwMode="auto">
              <a:xfrm>
                <a:off x="494" y="3012"/>
                <a:ext cx="45" cy="76"/>
                <a:chOff x="748" y="2943"/>
                <a:chExt cx="45" cy="76"/>
              </a:xfrm>
            </p:grpSpPr>
            <p:sp>
              <p:nvSpPr>
                <p:cNvPr id="3305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6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61" name="Oval 29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6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63" name="Group 295"/>
              <p:cNvGrpSpPr>
                <a:grpSpLocks/>
              </p:cNvGrpSpPr>
              <p:nvPr/>
            </p:nvGrpSpPr>
            <p:grpSpPr bwMode="auto">
              <a:xfrm>
                <a:off x="2160" y="2719"/>
                <a:ext cx="45" cy="103"/>
                <a:chOff x="884" y="3067"/>
                <a:chExt cx="45" cy="103"/>
              </a:xfrm>
            </p:grpSpPr>
            <p:sp>
              <p:nvSpPr>
                <p:cNvPr id="33064" name="Line 98"/>
                <p:cNvSpPr>
                  <a:spLocks noChangeShapeType="1"/>
                </p:cNvSpPr>
                <p:nvPr/>
              </p:nvSpPr>
              <p:spPr bwMode="auto">
                <a:xfrm>
                  <a:off x="906" y="3070"/>
                  <a:ext cx="0" cy="1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65" name="Line 99"/>
                <p:cNvSpPr>
                  <a:spLocks noChangeShapeType="1"/>
                </p:cNvSpPr>
                <p:nvPr/>
              </p:nvSpPr>
              <p:spPr bwMode="auto">
                <a:xfrm>
                  <a:off x="884" y="306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66" name="Oval 298"/>
                <p:cNvSpPr>
                  <a:spLocks noChangeArrowheads="1"/>
                </p:cNvSpPr>
                <p:nvPr/>
              </p:nvSpPr>
              <p:spPr bwMode="auto">
                <a:xfrm>
                  <a:off x="884" y="3093"/>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67" name="Line 99"/>
                <p:cNvSpPr>
                  <a:spLocks noChangeShapeType="1"/>
                </p:cNvSpPr>
                <p:nvPr/>
              </p:nvSpPr>
              <p:spPr bwMode="auto">
                <a:xfrm>
                  <a:off x="884" y="3169"/>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68" name="Group 300"/>
              <p:cNvGrpSpPr>
                <a:grpSpLocks/>
              </p:cNvGrpSpPr>
              <p:nvPr/>
            </p:nvGrpSpPr>
            <p:grpSpPr bwMode="auto">
              <a:xfrm>
                <a:off x="2411" y="2744"/>
                <a:ext cx="45" cy="138"/>
                <a:chOff x="2336" y="2932"/>
                <a:chExt cx="45" cy="138"/>
              </a:xfrm>
            </p:grpSpPr>
            <p:sp>
              <p:nvSpPr>
                <p:cNvPr id="33069" name="Line 98"/>
                <p:cNvSpPr>
                  <a:spLocks noChangeShapeType="1"/>
                </p:cNvSpPr>
                <p:nvPr/>
              </p:nvSpPr>
              <p:spPr bwMode="auto">
                <a:xfrm>
                  <a:off x="2358" y="2932"/>
                  <a:ext cx="0" cy="1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70" name="Line 99"/>
                <p:cNvSpPr>
                  <a:spLocks noChangeShapeType="1"/>
                </p:cNvSpPr>
                <p:nvPr/>
              </p:nvSpPr>
              <p:spPr bwMode="auto">
                <a:xfrm>
                  <a:off x="2336" y="293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71" name="Oval 303"/>
                <p:cNvSpPr>
                  <a:spLocks noChangeArrowheads="1"/>
                </p:cNvSpPr>
                <p:nvPr/>
              </p:nvSpPr>
              <p:spPr bwMode="auto">
                <a:xfrm>
                  <a:off x="2336" y="297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72" name="Line 99"/>
                <p:cNvSpPr>
                  <a:spLocks noChangeShapeType="1"/>
                </p:cNvSpPr>
                <p:nvPr/>
              </p:nvSpPr>
              <p:spPr bwMode="auto">
                <a:xfrm>
                  <a:off x="2336" y="307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73" name="Group 305"/>
              <p:cNvGrpSpPr>
                <a:grpSpLocks/>
              </p:cNvGrpSpPr>
              <p:nvPr/>
            </p:nvGrpSpPr>
            <p:grpSpPr bwMode="auto">
              <a:xfrm>
                <a:off x="2650" y="2707"/>
                <a:ext cx="45" cy="223"/>
                <a:chOff x="2608" y="2936"/>
                <a:chExt cx="45" cy="223"/>
              </a:xfrm>
            </p:grpSpPr>
            <p:sp>
              <p:nvSpPr>
                <p:cNvPr id="33074" name="Line 98"/>
                <p:cNvSpPr>
                  <a:spLocks noChangeShapeType="1"/>
                </p:cNvSpPr>
                <p:nvPr/>
              </p:nvSpPr>
              <p:spPr bwMode="auto">
                <a:xfrm>
                  <a:off x="2630" y="2936"/>
                  <a:ext cx="0" cy="22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75" name="Line 99"/>
                <p:cNvSpPr>
                  <a:spLocks noChangeShapeType="1"/>
                </p:cNvSpPr>
                <p:nvPr/>
              </p:nvSpPr>
              <p:spPr bwMode="auto">
                <a:xfrm>
                  <a:off x="2608" y="293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76" name="Oval 308"/>
                <p:cNvSpPr>
                  <a:spLocks noChangeArrowheads="1"/>
                </p:cNvSpPr>
                <p:nvPr/>
              </p:nvSpPr>
              <p:spPr bwMode="auto">
                <a:xfrm>
                  <a:off x="2608" y="3022"/>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77" name="Line 99"/>
                <p:cNvSpPr>
                  <a:spLocks noChangeShapeType="1"/>
                </p:cNvSpPr>
                <p:nvPr/>
              </p:nvSpPr>
              <p:spPr bwMode="auto">
                <a:xfrm>
                  <a:off x="2608" y="315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78" name="Group 310"/>
              <p:cNvGrpSpPr>
                <a:grpSpLocks/>
              </p:cNvGrpSpPr>
              <p:nvPr/>
            </p:nvGrpSpPr>
            <p:grpSpPr bwMode="auto">
              <a:xfrm>
                <a:off x="558" y="2777"/>
                <a:ext cx="45" cy="76"/>
                <a:chOff x="748" y="2943"/>
                <a:chExt cx="45" cy="76"/>
              </a:xfrm>
            </p:grpSpPr>
            <p:sp>
              <p:nvSpPr>
                <p:cNvPr id="3307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8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81" name="Oval 31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8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83" name="Group 315"/>
              <p:cNvGrpSpPr>
                <a:grpSpLocks/>
              </p:cNvGrpSpPr>
              <p:nvPr/>
            </p:nvGrpSpPr>
            <p:grpSpPr bwMode="auto">
              <a:xfrm>
                <a:off x="621" y="2656"/>
                <a:ext cx="45" cy="76"/>
                <a:chOff x="748" y="2943"/>
                <a:chExt cx="45" cy="76"/>
              </a:xfrm>
            </p:grpSpPr>
            <p:sp>
              <p:nvSpPr>
                <p:cNvPr id="3308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8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86" name="Oval 31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8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88" name="Group 320"/>
              <p:cNvGrpSpPr>
                <a:grpSpLocks/>
              </p:cNvGrpSpPr>
              <p:nvPr/>
            </p:nvGrpSpPr>
            <p:grpSpPr bwMode="auto">
              <a:xfrm>
                <a:off x="679" y="2668"/>
                <a:ext cx="45" cy="76"/>
                <a:chOff x="748" y="2943"/>
                <a:chExt cx="45" cy="76"/>
              </a:xfrm>
            </p:grpSpPr>
            <p:sp>
              <p:nvSpPr>
                <p:cNvPr id="3308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9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91" name="Oval 32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9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93" name="Group 325"/>
              <p:cNvGrpSpPr>
                <a:grpSpLocks/>
              </p:cNvGrpSpPr>
              <p:nvPr/>
            </p:nvGrpSpPr>
            <p:grpSpPr bwMode="auto">
              <a:xfrm>
                <a:off x="739" y="2728"/>
                <a:ext cx="45" cy="76"/>
                <a:chOff x="748" y="2943"/>
                <a:chExt cx="45" cy="76"/>
              </a:xfrm>
            </p:grpSpPr>
            <p:sp>
              <p:nvSpPr>
                <p:cNvPr id="3309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9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096" name="Oval 32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09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098" name="Group 330"/>
              <p:cNvGrpSpPr>
                <a:grpSpLocks/>
              </p:cNvGrpSpPr>
              <p:nvPr/>
            </p:nvGrpSpPr>
            <p:grpSpPr bwMode="auto">
              <a:xfrm>
                <a:off x="797" y="2750"/>
                <a:ext cx="45" cy="76"/>
                <a:chOff x="748" y="2943"/>
                <a:chExt cx="45" cy="76"/>
              </a:xfrm>
            </p:grpSpPr>
            <p:sp>
              <p:nvSpPr>
                <p:cNvPr id="3309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0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01" name="Oval 33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0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03" name="Group 335"/>
              <p:cNvGrpSpPr>
                <a:grpSpLocks/>
              </p:cNvGrpSpPr>
              <p:nvPr/>
            </p:nvGrpSpPr>
            <p:grpSpPr bwMode="auto">
              <a:xfrm>
                <a:off x="863" y="2735"/>
                <a:ext cx="45" cy="76"/>
                <a:chOff x="748" y="2943"/>
                <a:chExt cx="45" cy="76"/>
              </a:xfrm>
            </p:grpSpPr>
            <p:sp>
              <p:nvSpPr>
                <p:cNvPr id="3310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0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06" name="Oval 33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0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08" name="Group 340"/>
              <p:cNvGrpSpPr>
                <a:grpSpLocks/>
              </p:cNvGrpSpPr>
              <p:nvPr/>
            </p:nvGrpSpPr>
            <p:grpSpPr bwMode="auto">
              <a:xfrm>
                <a:off x="924" y="2714"/>
                <a:ext cx="45" cy="76"/>
                <a:chOff x="748" y="2943"/>
                <a:chExt cx="45" cy="76"/>
              </a:xfrm>
            </p:grpSpPr>
            <p:sp>
              <p:nvSpPr>
                <p:cNvPr id="3310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1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11" name="Oval 34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1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13" name="Group 345"/>
              <p:cNvGrpSpPr>
                <a:grpSpLocks/>
              </p:cNvGrpSpPr>
              <p:nvPr/>
            </p:nvGrpSpPr>
            <p:grpSpPr bwMode="auto">
              <a:xfrm>
                <a:off x="988" y="2711"/>
                <a:ext cx="45" cy="76"/>
                <a:chOff x="748" y="2943"/>
                <a:chExt cx="45" cy="76"/>
              </a:xfrm>
            </p:grpSpPr>
            <p:sp>
              <p:nvSpPr>
                <p:cNvPr id="3311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1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16" name="Oval 34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1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18" name="Group 350"/>
              <p:cNvGrpSpPr>
                <a:grpSpLocks/>
              </p:cNvGrpSpPr>
              <p:nvPr/>
            </p:nvGrpSpPr>
            <p:grpSpPr bwMode="auto">
              <a:xfrm>
                <a:off x="1047" y="2714"/>
                <a:ext cx="45" cy="76"/>
                <a:chOff x="748" y="2943"/>
                <a:chExt cx="45" cy="76"/>
              </a:xfrm>
            </p:grpSpPr>
            <p:sp>
              <p:nvSpPr>
                <p:cNvPr id="3311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2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21" name="Oval 35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2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23" name="Group 355"/>
              <p:cNvGrpSpPr>
                <a:grpSpLocks/>
              </p:cNvGrpSpPr>
              <p:nvPr/>
            </p:nvGrpSpPr>
            <p:grpSpPr bwMode="auto">
              <a:xfrm>
                <a:off x="1108" y="2740"/>
                <a:ext cx="45" cy="76"/>
                <a:chOff x="748" y="2943"/>
                <a:chExt cx="45" cy="76"/>
              </a:xfrm>
            </p:grpSpPr>
            <p:sp>
              <p:nvSpPr>
                <p:cNvPr id="3312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2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26" name="Oval 35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2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28" name="Group 360"/>
              <p:cNvGrpSpPr>
                <a:grpSpLocks/>
              </p:cNvGrpSpPr>
              <p:nvPr/>
            </p:nvGrpSpPr>
            <p:grpSpPr bwMode="auto">
              <a:xfrm>
                <a:off x="1171" y="2725"/>
                <a:ext cx="45" cy="76"/>
                <a:chOff x="748" y="2943"/>
                <a:chExt cx="45" cy="76"/>
              </a:xfrm>
            </p:grpSpPr>
            <p:sp>
              <p:nvSpPr>
                <p:cNvPr id="3312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3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31" name="Oval 36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3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33" name="Group 365"/>
              <p:cNvGrpSpPr>
                <a:grpSpLocks/>
              </p:cNvGrpSpPr>
              <p:nvPr/>
            </p:nvGrpSpPr>
            <p:grpSpPr bwMode="auto">
              <a:xfrm>
                <a:off x="1236" y="2704"/>
                <a:ext cx="45" cy="76"/>
                <a:chOff x="748" y="2943"/>
                <a:chExt cx="45" cy="76"/>
              </a:xfrm>
            </p:grpSpPr>
            <p:sp>
              <p:nvSpPr>
                <p:cNvPr id="3313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3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36" name="Oval 36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3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38" name="Group 370"/>
              <p:cNvGrpSpPr>
                <a:grpSpLocks/>
              </p:cNvGrpSpPr>
              <p:nvPr/>
            </p:nvGrpSpPr>
            <p:grpSpPr bwMode="auto">
              <a:xfrm>
                <a:off x="1292" y="2735"/>
                <a:ext cx="45" cy="76"/>
                <a:chOff x="748" y="2943"/>
                <a:chExt cx="45" cy="76"/>
              </a:xfrm>
            </p:grpSpPr>
            <p:sp>
              <p:nvSpPr>
                <p:cNvPr id="3313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4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41" name="Oval 37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4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43" name="Group 375"/>
              <p:cNvGrpSpPr>
                <a:grpSpLocks/>
              </p:cNvGrpSpPr>
              <p:nvPr/>
            </p:nvGrpSpPr>
            <p:grpSpPr bwMode="auto">
              <a:xfrm>
                <a:off x="1356" y="2726"/>
                <a:ext cx="45" cy="76"/>
                <a:chOff x="748" y="2943"/>
                <a:chExt cx="45" cy="76"/>
              </a:xfrm>
            </p:grpSpPr>
            <p:sp>
              <p:nvSpPr>
                <p:cNvPr id="3314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4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46" name="Oval 37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4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48" name="Group 380"/>
              <p:cNvGrpSpPr>
                <a:grpSpLocks/>
              </p:cNvGrpSpPr>
              <p:nvPr/>
            </p:nvGrpSpPr>
            <p:grpSpPr bwMode="auto">
              <a:xfrm>
                <a:off x="1420" y="2711"/>
                <a:ext cx="45" cy="76"/>
                <a:chOff x="748" y="2943"/>
                <a:chExt cx="45" cy="76"/>
              </a:xfrm>
            </p:grpSpPr>
            <p:sp>
              <p:nvSpPr>
                <p:cNvPr id="3314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5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51" name="Oval 38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5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53" name="Group 385"/>
              <p:cNvGrpSpPr>
                <a:grpSpLocks/>
              </p:cNvGrpSpPr>
              <p:nvPr/>
            </p:nvGrpSpPr>
            <p:grpSpPr bwMode="auto">
              <a:xfrm>
                <a:off x="1480" y="2720"/>
                <a:ext cx="45" cy="76"/>
                <a:chOff x="748" y="2943"/>
                <a:chExt cx="45" cy="76"/>
              </a:xfrm>
            </p:grpSpPr>
            <p:sp>
              <p:nvSpPr>
                <p:cNvPr id="3315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5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56" name="Oval 38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5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58" name="Group 390"/>
              <p:cNvGrpSpPr>
                <a:grpSpLocks/>
              </p:cNvGrpSpPr>
              <p:nvPr/>
            </p:nvGrpSpPr>
            <p:grpSpPr bwMode="auto">
              <a:xfrm>
                <a:off x="1543" y="2726"/>
                <a:ext cx="45" cy="76"/>
                <a:chOff x="748" y="2943"/>
                <a:chExt cx="45" cy="76"/>
              </a:xfrm>
            </p:grpSpPr>
            <p:sp>
              <p:nvSpPr>
                <p:cNvPr id="3315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6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61" name="Oval 39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6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63" name="Group 395"/>
              <p:cNvGrpSpPr>
                <a:grpSpLocks/>
              </p:cNvGrpSpPr>
              <p:nvPr/>
            </p:nvGrpSpPr>
            <p:grpSpPr bwMode="auto">
              <a:xfrm>
                <a:off x="1604" y="2716"/>
                <a:ext cx="45" cy="76"/>
                <a:chOff x="748" y="2943"/>
                <a:chExt cx="45" cy="76"/>
              </a:xfrm>
            </p:grpSpPr>
            <p:sp>
              <p:nvSpPr>
                <p:cNvPr id="3316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6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66" name="Oval 39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6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68" name="Group 400"/>
              <p:cNvGrpSpPr>
                <a:grpSpLocks/>
              </p:cNvGrpSpPr>
              <p:nvPr/>
            </p:nvGrpSpPr>
            <p:grpSpPr bwMode="auto">
              <a:xfrm>
                <a:off x="1664" y="2731"/>
                <a:ext cx="45" cy="76"/>
                <a:chOff x="748" y="2943"/>
                <a:chExt cx="45" cy="76"/>
              </a:xfrm>
            </p:grpSpPr>
            <p:sp>
              <p:nvSpPr>
                <p:cNvPr id="3316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7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71" name="Oval 40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7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73" name="Group 405"/>
              <p:cNvGrpSpPr>
                <a:grpSpLocks/>
              </p:cNvGrpSpPr>
              <p:nvPr/>
            </p:nvGrpSpPr>
            <p:grpSpPr bwMode="auto">
              <a:xfrm>
                <a:off x="1725" y="2731"/>
                <a:ext cx="45" cy="76"/>
                <a:chOff x="748" y="2943"/>
                <a:chExt cx="45" cy="76"/>
              </a:xfrm>
            </p:grpSpPr>
            <p:sp>
              <p:nvSpPr>
                <p:cNvPr id="3317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7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76" name="Oval 40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7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78" name="Group 410"/>
              <p:cNvGrpSpPr>
                <a:grpSpLocks/>
              </p:cNvGrpSpPr>
              <p:nvPr/>
            </p:nvGrpSpPr>
            <p:grpSpPr bwMode="auto">
              <a:xfrm>
                <a:off x="1788" y="2707"/>
                <a:ext cx="45" cy="76"/>
                <a:chOff x="748" y="2943"/>
                <a:chExt cx="45" cy="76"/>
              </a:xfrm>
            </p:grpSpPr>
            <p:sp>
              <p:nvSpPr>
                <p:cNvPr id="3317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8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81" name="Oval 41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8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83" name="Group 415"/>
              <p:cNvGrpSpPr>
                <a:grpSpLocks/>
              </p:cNvGrpSpPr>
              <p:nvPr/>
            </p:nvGrpSpPr>
            <p:grpSpPr bwMode="auto">
              <a:xfrm>
                <a:off x="1849" y="2723"/>
                <a:ext cx="45" cy="76"/>
                <a:chOff x="748" y="2943"/>
                <a:chExt cx="45" cy="76"/>
              </a:xfrm>
            </p:grpSpPr>
            <p:sp>
              <p:nvSpPr>
                <p:cNvPr id="3318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8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86" name="Oval 41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8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88" name="Group 420"/>
              <p:cNvGrpSpPr>
                <a:grpSpLocks/>
              </p:cNvGrpSpPr>
              <p:nvPr/>
            </p:nvGrpSpPr>
            <p:grpSpPr bwMode="auto">
              <a:xfrm>
                <a:off x="1912" y="2708"/>
                <a:ext cx="45" cy="76"/>
                <a:chOff x="748" y="2943"/>
                <a:chExt cx="45" cy="76"/>
              </a:xfrm>
            </p:grpSpPr>
            <p:sp>
              <p:nvSpPr>
                <p:cNvPr id="3318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9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91" name="Oval 42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9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93" name="Group 425"/>
              <p:cNvGrpSpPr>
                <a:grpSpLocks/>
              </p:cNvGrpSpPr>
              <p:nvPr/>
            </p:nvGrpSpPr>
            <p:grpSpPr bwMode="auto">
              <a:xfrm>
                <a:off x="1973" y="2741"/>
                <a:ext cx="45" cy="76"/>
                <a:chOff x="748" y="2943"/>
                <a:chExt cx="45" cy="76"/>
              </a:xfrm>
            </p:grpSpPr>
            <p:sp>
              <p:nvSpPr>
                <p:cNvPr id="3319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9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196" name="Oval 42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19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198" name="Group 430"/>
              <p:cNvGrpSpPr>
                <a:grpSpLocks/>
              </p:cNvGrpSpPr>
              <p:nvPr/>
            </p:nvGrpSpPr>
            <p:grpSpPr bwMode="auto">
              <a:xfrm>
                <a:off x="2034" y="2717"/>
                <a:ext cx="45" cy="76"/>
                <a:chOff x="748" y="2943"/>
                <a:chExt cx="45" cy="76"/>
              </a:xfrm>
            </p:grpSpPr>
            <p:sp>
              <p:nvSpPr>
                <p:cNvPr id="33199"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00"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01" name="Oval 433"/>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02"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03" name="Group 435"/>
              <p:cNvGrpSpPr>
                <a:grpSpLocks/>
              </p:cNvGrpSpPr>
              <p:nvPr/>
            </p:nvGrpSpPr>
            <p:grpSpPr bwMode="auto">
              <a:xfrm>
                <a:off x="2097" y="2734"/>
                <a:ext cx="45" cy="76"/>
                <a:chOff x="748" y="2943"/>
                <a:chExt cx="45" cy="76"/>
              </a:xfrm>
            </p:grpSpPr>
            <p:sp>
              <p:nvSpPr>
                <p:cNvPr id="33204" name="Line 98"/>
                <p:cNvSpPr>
                  <a:spLocks noChangeShapeType="1"/>
                </p:cNvSpPr>
                <p:nvPr/>
              </p:nvSpPr>
              <p:spPr bwMode="auto">
                <a:xfrm>
                  <a:off x="770" y="2943"/>
                  <a:ext cx="0" cy="7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05" name="Line 99"/>
                <p:cNvSpPr>
                  <a:spLocks noChangeShapeType="1"/>
                </p:cNvSpPr>
                <p:nvPr/>
              </p:nvSpPr>
              <p:spPr bwMode="auto">
                <a:xfrm>
                  <a:off x="748" y="2946"/>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06" name="Oval 438"/>
                <p:cNvSpPr>
                  <a:spLocks noChangeArrowheads="1"/>
                </p:cNvSpPr>
                <p:nvPr/>
              </p:nvSpPr>
              <p:spPr bwMode="auto">
                <a:xfrm>
                  <a:off x="748" y="2957"/>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07" name="Line 99"/>
                <p:cNvSpPr>
                  <a:spLocks noChangeShapeType="1"/>
                </p:cNvSpPr>
                <p:nvPr/>
              </p:nvSpPr>
              <p:spPr bwMode="auto">
                <a:xfrm>
                  <a:off x="748" y="301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08" name="Group 440"/>
              <p:cNvGrpSpPr>
                <a:grpSpLocks/>
              </p:cNvGrpSpPr>
              <p:nvPr/>
            </p:nvGrpSpPr>
            <p:grpSpPr bwMode="auto">
              <a:xfrm>
                <a:off x="2221" y="2705"/>
                <a:ext cx="45" cy="103"/>
                <a:chOff x="884" y="3067"/>
                <a:chExt cx="45" cy="103"/>
              </a:xfrm>
            </p:grpSpPr>
            <p:sp>
              <p:nvSpPr>
                <p:cNvPr id="33209" name="Line 98"/>
                <p:cNvSpPr>
                  <a:spLocks noChangeShapeType="1"/>
                </p:cNvSpPr>
                <p:nvPr/>
              </p:nvSpPr>
              <p:spPr bwMode="auto">
                <a:xfrm>
                  <a:off x="906" y="3070"/>
                  <a:ext cx="0" cy="1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10" name="Line 99"/>
                <p:cNvSpPr>
                  <a:spLocks noChangeShapeType="1"/>
                </p:cNvSpPr>
                <p:nvPr/>
              </p:nvSpPr>
              <p:spPr bwMode="auto">
                <a:xfrm>
                  <a:off x="884" y="306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11" name="Oval 443"/>
                <p:cNvSpPr>
                  <a:spLocks noChangeArrowheads="1"/>
                </p:cNvSpPr>
                <p:nvPr/>
              </p:nvSpPr>
              <p:spPr bwMode="auto">
                <a:xfrm>
                  <a:off x="884" y="3093"/>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12" name="Line 99"/>
                <p:cNvSpPr>
                  <a:spLocks noChangeShapeType="1"/>
                </p:cNvSpPr>
                <p:nvPr/>
              </p:nvSpPr>
              <p:spPr bwMode="auto">
                <a:xfrm>
                  <a:off x="884" y="3169"/>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13" name="Group 445"/>
              <p:cNvGrpSpPr>
                <a:grpSpLocks/>
              </p:cNvGrpSpPr>
              <p:nvPr/>
            </p:nvGrpSpPr>
            <p:grpSpPr bwMode="auto">
              <a:xfrm>
                <a:off x="2278" y="2725"/>
                <a:ext cx="45" cy="103"/>
                <a:chOff x="884" y="3067"/>
                <a:chExt cx="45" cy="103"/>
              </a:xfrm>
            </p:grpSpPr>
            <p:sp>
              <p:nvSpPr>
                <p:cNvPr id="33214" name="Line 98"/>
                <p:cNvSpPr>
                  <a:spLocks noChangeShapeType="1"/>
                </p:cNvSpPr>
                <p:nvPr/>
              </p:nvSpPr>
              <p:spPr bwMode="auto">
                <a:xfrm>
                  <a:off x="906" y="3070"/>
                  <a:ext cx="0" cy="1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15" name="Line 99"/>
                <p:cNvSpPr>
                  <a:spLocks noChangeShapeType="1"/>
                </p:cNvSpPr>
                <p:nvPr/>
              </p:nvSpPr>
              <p:spPr bwMode="auto">
                <a:xfrm>
                  <a:off x="884" y="306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16" name="Oval 448"/>
                <p:cNvSpPr>
                  <a:spLocks noChangeArrowheads="1"/>
                </p:cNvSpPr>
                <p:nvPr/>
              </p:nvSpPr>
              <p:spPr bwMode="auto">
                <a:xfrm>
                  <a:off x="884" y="3093"/>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17" name="Line 99"/>
                <p:cNvSpPr>
                  <a:spLocks noChangeShapeType="1"/>
                </p:cNvSpPr>
                <p:nvPr/>
              </p:nvSpPr>
              <p:spPr bwMode="auto">
                <a:xfrm>
                  <a:off x="884" y="3169"/>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18" name="Group 450"/>
              <p:cNvGrpSpPr>
                <a:grpSpLocks/>
              </p:cNvGrpSpPr>
              <p:nvPr/>
            </p:nvGrpSpPr>
            <p:grpSpPr bwMode="auto">
              <a:xfrm>
                <a:off x="2345" y="2759"/>
                <a:ext cx="45" cy="103"/>
                <a:chOff x="884" y="3067"/>
                <a:chExt cx="45" cy="103"/>
              </a:xfrm>
            </p:grpSpPr>
            <p:sp>
              <p:nvSpPr>
                <p:cNvPr id="33219" name="Line 98"/>
                <p:cNvSpPr>
                  <a:spLocks noChangeShapeType="1"/>
                </p:cNvSpPr>
                <p:nvPr/>
              </p:nvSpPr>
              <p:spPr bwMode="auto">
                <a:xfrm>
                  <a:off x="906" y="3070"/>
                  <a:ext cx="0" cy="1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20" name="Line 99"/>
                <p:cNvSpPr>
                  <a:spLocks noChangeShapeType="1"/>
                </p:cNvSpPr>
                <p:nvPr/>
              </p:nvSpPr>
              <p:spPr bwMode="auto">
                <a:xfrm>
                  <a:off x="884" y="306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21" name="Oval 453"/>
                <p:cNvSpPr>
                  <a:spLocks noChangeArrowheads="1"/>
                </p:cNvSpPr>
                <p:nvPr/>
              </p:nvSpPr>
              <p:spPr bwMode="auto">
                <a:xfrm>
                  <a:off x="884" y="3093"/>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22" name="Line 99"/>
                <p:cNvSpPr>
                  <a:spLocks noChangeShapeType="1"/>
                </p:cNvSpPr>
                <p:nvPr/>
              </p:nvSpPr>
              <p:spPr bwMode="auto">
                <a:xfrm>
                  <a:off x="884" y="3169"/>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23" name="Group 455"/>
              <p:cNvGrpSpPr>
                <a:grpSpLocks/>
              </p:cNvGrpSpPr>
              <p:nvPr/>
            </p:nvGrpSpPr>
            <p:grpSpPr bwMode="auto">
              <a:xfrm>
                <a:off x="2469" y="2728"/>
                <a:ext cx="45" cy="138"/>
                <a:chOff x="2336" y="2932"/>
                <a:chExt cx="45" cy="138"/>
              </a:xfrm>
            </p:grpSpPr>
            <p:sp>
              <p:nvSpPr>
                <p:cNvPr id="33224" name="Line 98"/>
                <p:cNvSpPr>
                  <a:spLocks noChangeShapeType="1"/>
                </p:cNvSpPr>
                <p:nvPr/>
              </p:nvSpPr>
              <p:spPr bwMode="auto">
                <a:xfrm>
                  <a:off x="2358" y="2932"/>
                  <a:ext cx="0" cy="1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25" name="Line 99"/>
                <p:cNvSpPr>
                  <a:spLocks noChangeShapeType="1"/>
                </p:cNvSpPr>
                <p:nvPr/>
              </p:nvSpPr>
              <p:spPr bwMode="auto">
                <a:xfrm>
                  <a:off x="2336" y="293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26" name="Oval 458"/>
                <p:cNvSpPr>
                  <a:spLocks noChangeArrowheads="1"/>
                </p:cNvSpPr>
                <p:nvPr/>
              </p:nvSpPr>
              <p:spPr bwMode="auto">
                <a:xfrm>
                  <a:off x="2336" y="297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27" name="Line 99"/>
                <p:cNvSpPr>
                  <a:spLocks noChangeShapeType="1"/>
                </p:cNvSpPr>
                <p:nvPr/>
              </p:nvSpPr>
              <p:spPr bwMode="auto">
                <a:xfrm>
                  <a:off x="2336" y="307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28" name="Group 460"/>
              <p:cNvGrpSpPr>
                <a:grpSpLocks/>
              </p:cNvGrpSpPr>
              <p:nvPr/>
            </p:nvGrpSpPr>
            <p:grpSpPr bwMode="auto">
              <a:xfrm>
                <a:off x="2532" y="2711"/>
                <a:ext cx="45" cy="138"/>
                <a:chOff x="2336" y="2932"/>
                <a:chExt cx="45" cy="138"/>
              </a:xfrm>
            </p:grpSpPr>
            <p:sp>
              <p:nvSpPr>
                <p:cNvPr id="33229" name="Line 98"/>
                <p:cNvSpPr>
                  <a:spLocks noChangeShapeType="1"/>
                </p:cNvSpPr>
                <p:nvPr/>
              </p:nvSpPr>
              <p:spPr bwMode="auto">
                <a:xfrm>
                  <a:off x="2358" y="2932"/>
                  <a:ext cx="0" cy="1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30" name="Line 99"/>
                <p:cNvSpPr>
                  <a:spLocks noChangeShapeType="1"/>
                </p:cNvSpPr>
                <p:nvPr/>
              </p:nvSpPr>
              <p:spPr bwMode="auto">
                <a:xfrm>
                  <a:off x="2336" y="293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31" name="Oval 463"/>
                <p:cNvSpPr>
                  <a:spLocks noChangeArrowheads="1"/>
                </p:cNvSpPr>
                <p:nvPr/>
              </p:nvSpPr>
              <p:spPr bwMode="auto">
                <a:xfrm>
                  <a:off x="2336" y="297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32" name="Line 99"/>
                <p:cNvSpPr>
                  <a:spLocks noChangeShapeType="1"/>
                </p:cNvSpPr>
                <p:nvPr/>
              </p:nvSpPr>
              <p:spPr bwMode="auto">
                <a:xfrm>
                  <a:off x="2336" y="307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33" name="Group 465"/>
              <p:cNvGrpSpPr>
                <a:grpSpLocks/>
              </p:cNvGrpSpPr>
              <p:nvPr/>
            </p:nvGrpSpPr>
            <p:grpSpPr bwMode="auto">
              <a:xfrm>
                <a:off x="2589" y="2680"/>
                <a:ext cx="45" cy="138"/>
                <a:chOff x="2336" y="2932"/>
                <a:chExt cx="45" cy="138"/>
              </a:xfrm>
            </p:grpSpPr>
            <p:sp>
              <p:nvSpPr>
                <p:cNvPr id="33234" name="Line 98"/>
                <p:cNvSpPr>
                  <a:spLocks noChangeShapeType="1"/>
                </p:cNvSpPr>
                <p:nvPr/>
              </p:nvSpPr>
              <p:spPr bwMode="auto">
                <a:xfrm>
                  <a:off x="2358" y="2932"/>
                  <a:ext cx="0" cy="1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35" name="Line 99"/>
                <p:cNvSpPr>
                  <a:spLocks noChangeShapeType="1"/>
                </p:cNvSpPr>
                <p:nvPr/>
              </p:nvSpPr>
              <p:spPr bwMode="auto">
                <a:xfrm>
                  <a:off x="2336" y="2932"/>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36" name="Oval 468"/>
                <p:cNvSpPr>
                  <a:spLocks noChangeArrowheads="1"/>
                </p:cNvSpPr>
                <p:nvPr/>
              </p:nvSpPr>
              <p:spPr bwMode="auto">
                <a:xfrm>
                  <a:off x="2336" y="2976"/>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37" name="Line 99"/>
                <p:cNvSpPr>
                  <a:spLocks noChangeShapeType="1"/>
                </p:cNvSpPr>
                <p:nvPr/>
              </p:nvSpPr>
              <p:spPr bwMode="auto">
                <a:xfrm>
                  <a:off x="2336" y="3070"/>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nvGrpSpPr>
              <p:cNvPr id="33238" name="Group 470"/>
              <p:cNvGrpSpPr>
                <a:grpSpLocks/>
              </p:cNvGrpSpPr>
              <p:nvPr/>
            </p:nvGrpSpPr>
            <p:grpSpPr bwMode="auto">
              <a:xfrm>
                <a:off x="2717" y="2717"/>
                <a:ext cx="45" cy="223"/>
                <a:chOff x="2608" y="2936"/>
                <a:chExt cx="45" cy="223"/>
              </a:xfrm>
            </p:grpSpPr>
            <p:sp>
              <p:nvSpPr>
                <p:cNvPr id="33239" name="Line 98"/>
                <p:cNvSpPr>
                  <a:spLocks noChangeShapeType="1"/>
                </p:cNvSpPr>
                <p:nvPr/>
              </p:nvSpPr>
              <p:spPr bwMode="auto">
                <a:xfrm>
                  <a:off x="2630" y="2936"/>
                  <a:ext cx="0" cy="22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40" name="Line 99"/>
                <p:cNvSpPr>
                  <a:spLocks noChangeShapeType="1"/>
                </p:cNvSpPr>
                <p:nvPr/>
              </p:nvSpPr>
              <p:spPr bwMode="auto">
                <a:xfrm>
                  <a:off x="2608" y="2937"/>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41" name="Oval 473"/>
                <p:cNvSpPr>
                  <a:spLocks noChangeArrowheads="1"/>
                </p:cNvSpPr>
                <p:nvPr/>
              </p:nvSpPr>
              <p:spPr bwMode="auto">
                <a:xfrm>
                  <a:off x="2608" y="3022"/>
                  <a:ext cx="45" cy="45"/>
                </a:xfrm>
                <a:prstGeom prst="ellipse">
                  <a:avLst/>
                </a:prstGeom>
                <a:solidFill>
                  <a:schemeClr val="tx2"/>
                </a:solidFill>
                <a:ln w="9525" algn="ctr">
                  <a:solidFill>
                    <a:schemeClr val="tx2"/>
                  </a:solidFill>
                  <a:round/>
                  <a:headEnd/>
                  <a:tailEnd/>
                </a:ln>
              </p:spPr>
              <p:txBody>
                <a:bodyPr wrap="none"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42" name="Line 99"/>
                <p:cNvSpPr>
                  <a:spLocks noChangeShapeType="1"/>
                </p:cNvSpPr>
                <p:nvPr/>
              </p:nvSpPr>
              <p:spPr bwMode="auto">
                <a:xfrm>
                  <a:off x="2608" y="3155"/>
                  <a:ext cx="45"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grpSp>
      </p:grpSp>
      <p:sp>
        <p:nvSpPr>
          <p:cNvPr id="33243" name="Line 475"/>
          <p:cNvSpPr>
            <a:spLocks noChangeShapeType="1"/>
          </p:cNvSpPr>
          <p:nvPr/>
        </p:nvSpPr>
        <p:spPr bwMode="auto">
          <a:xfrm>
            <a:off x="757238" y="2830513"/>
            <a:ext cx="0" cy="187483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sp>
        <p:nvSpPr>
          <p:cNvPr id="33244" name="Line 476"/>
          <p:cNvSpPr>
            <a:spLocks noChangeShapeType="1"/>
          </p:cNvSpPr>
          <p:nvPr/>
        </p:nvSpPr>
        <p:spPr bwMode="auto">
          <a:xfrm>
            <a:off x="714375" y="4506913"/>
            <a:ext cx="428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smtClean="0">
              <a:solidFill>
                <a:srgbClr val="FFFFFF"/>
              </a:solidFill>
            </a:endParaRPr>
          </a:p>
        </p:txBody>
      </p:sp>
      <p:grpSp>
        <p:nvGrpSpPr>
          <p:cNvPr id="33245" name="Group 477"/>
          <p:cNvGrpSpPr>
            <a:grpSpLocks/>
          </p:cNvGrpSpPr>
          <p:nvPr/>
        </p:nvGrpSpPr>
        <p:grpSpPr bwMode="auto">
          <a:xfrm>
            <a:off x="4826000" y="2238375"/>
            <a:ext cx="431800" cy="147638"/>
            <a:chOff x="1338" y="1493"/>
            <a:chExt cx="272" cy="93"/>
          </a:xfrm>
        </p:grpSpPr>
        <p:sp>
          <p:nvSpPr>
            <p:cNvPr id="33246" name="Oval 478"/>
            <p:cNvSpPr>
              <a:spLocks noChangeArrowheads="1"/>
            </p:cNvSpPr>
            <p:nvPr/>
          </p:nvSpPr>
          <p:spPr bwMode="auto">
            <a:xfrm>
              <a:off x="1431" y="1493"/>
              <a:ext cx="92" cy="93"/>
            </a:xfrm>
            <a:prstGeom prst="ellipse">
              <a:avLst/>
            </a:prstGeom>
            <a:solidFill>
              <a:schemeClr val="tx2"/>
            </a:solidFill>
            <a:ln w="9525" algn="ctr">
              <a:solidFill>
                <a:schemeClr val="tx1"/>
              </a:solidFill>
              <a:round/>
              <a:headEnd/>
              <a:tailEnd/>
            </a:ln>
          </p:spPr>
          <p:txBody>
            <a:bodyPr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47" name="Line 479"/>
            <p:cNvSpPr>
              <a:spLocks noChangeShapeType="1"/>
            </p:cNvSpPr>
            <p:nvPr/>
          </p:nvSpPr>
          <p:spPr bwMode="auto">
            <a:xfrm>
              <a:off x="1338" y="1540"/>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fontAlgn="base">
                <a:spcBef>
                  <a:spcPct val="0"/>
                </a:spcBef>
                <a:spcAft>
                  <a:spcPct val="0"/>
                </a:spcAft>
              </a:pPr>
              <a:endParaRPr lang="ar-EG" smtClean="0">
                <a:solidFill>
                  <a:srgbClr val="FFFFFF"/>
                </a:solidFill>
              </a:endParaRPr>
            </a:p>
          </p:txBody>
        </p:sp>
      </p:grpSp>
      <p:grpSp>
        <p:nvGrpSpPr>
          <p:cNvPr id="33248" name="Group 480"/>
          <p:cNvGrpSpPr>
            <a:grpSpLocks/>
          </p:cNvGrpSpPr>
          <p:nvPr/>
        </p:nvGrpSpPr>
        <p:grpSpPr bwMode="auto">
          <a:xfrm>
            <a:off x="1611313" y="2238375"/>
            <a:ext cx="431800" cy="147638"/>
            <a:chOff x="1338" y="1493"/>
            <a:chExt cx="272" cy="93"/>
          </a:xfrm>
        </p:grpSpPr>
        <p:sp>
          <p:nvSpPr>
            <p:cNvPr id="33249" name="Oval 481"/>
            <p:cNvSpPr>
              <a:spLocks noChangeArrowheads="1"/>
            </p:cNvSpPr>
            <p:nvPr/>
          </p:nvSpPr>
          <p:spPr bwMode="auto">
            <a:xfrm>
              <a:off x="1431" y="1493"/>
              <a:ext cx="92" cy="93"/>
            </a:xfrm>
            <a:prstGeom prst="ellipse">
              <a:avLst/>
            </a:prstGeom>
            <a:solidFill>
              <a:srgbClr val="CC0000"/>
            </a:solidFill>
            <a:ln w="9525" algn="ctr">
              <a:solidFill>
                <a:srgbClr val="CC0000"/>
              </a:solidFill>
              <a:round/>
              <a:headEnd/>
              <a:tailEnd/>
            </a:ln>
          </p:spPr>
          <p:txBody>
            <a:bodyPr lIns="90000" tIns="46800" rIns="90000" bIns="46800"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ar-EG" altLang="ar-EG" sz="1400" smtClean="0">
                <a:solidFill>
                  <a:srgbClr val="FFFFFF"/>
                </a:solidFill>
              </a:endParaRPr>
            </a:p>
          </p:txBody>
        </p:sp>
        <p:sp>
          <p:nvSpPr>
            <p:cNvPr id="33250" name="Line 482"/>
            <p:cNvSpPr>
              <a:spLocks noChangeShapeType="1"/>
            </p:cNvSpPr>
            <p:nvPr/>
          </p:nvSpPr>
          <p:spPr bwMode="auto">
            <a:xfrm>
              <a:off x="1338" y="1540"/>
              <a:ext cx="27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fontAlgn="base">
                <a:spcBef>
                  <a:spcPct val="0"/>
                </a:spcBef>
                <a:spcAft>
                  <a:spcPct val="0"/>
                </a:spcAft>
              </a:pPr>
              <a:endParaRPr lang="ar-EG" smtClean="0">
                <a:solidFill>
                  <a:srgbClr val="FFFFFF"/>
                </a:solidFill>
              </a:endParaRPr>
            </a:p>
          </p:txBody>
        </p:sp>
      </p:grpSp>
      <p:sp>
        <p:nvSpPr>
          <p:cNvPr id="33252" name="Text Box 484"/>
          <p:cNvSpPr txBox="1">
            <a:spLocks noChangeArrowheads="1"/>
          </p:cNvSpPr>
          <p:nvPr/>
        </p:nvSpPr>
        <p:spPr bwMode="auto">
          <a:xfrm>
            <a:off x="7451725" y="231933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ar-EG" smtClean="0">
                <a:solidFill>
                  <a:srgbClr val="33CC33"/>
                </a:solidFill>
              </a:rPr>
              <a:t>1400</a:t>
            </a:r>
          </a:p>
        </p:txBody>
      </p:sp>
    </p:spTree>
    <p:extLst>
      <p:ext uri="{BB962C8B-B14F-4D97-AF65-F5344CB8AC3E}">
        <p14:creationId xmlns:p14="http://schemas.microsoft.com/office/powerpoint/2010/main" val="18295913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628650" y="145143"/>
            <a:ext cx="7886700" cy="1074058"/>
          </a:xfrm>
        </p:spPr>
        <p:txBody>
          <a:bodyPr>
            <a:normAutofit/>
          </a:bodyPr>
          <a:lstStyle/>
          <a:p>
            <a:pPr algn="ctr"/>
            <a:r>
              <a:rPr lang="en-US" altLang="ar-EG" sz="4400" b="1" dirty="0" smtClean="0">
                <a:solidFill>
                  <a:srgbClr val="FF0000"/>
                </a:solidFill>
              </a:rPr>
              <a:t>The TREAT study </a:t>
            </a:r>
            <a:endParaRPr lang="ar-EG" altLang="ar-EG" sz="4400" b="1" dirty="0">
              <a:solidFill>
                <a:srgbClr val="FF0000"/>
              </a:solidFill>
            </a:endParaRPr>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81" y="1098347"/>
            <a:ext cx="6097133" cy="451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2" name="Text Box 6"/>
          <p:cNvSpPr txBox="1">
            <a:spLocks noChangeArrowheads="1"/>
          </p:cNvSpPr>
          <p:nvPr/>
        </p:nvSpPr>
        <p:spPr bwMode="auto">
          <a:xfrm>
            <a:off x="6440714" y="5736319"/>
            <a:ext cx="2701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dirty="0" err="1"/>
              <a:t>Pfeffer</a:t>
            </a:r>
            <a:r>
              <a:rPr lang="en-US" altLang="ar-EG" dirty="0"/>
              <a:t> et al, NEJM, 2010</a:t>
            </a:r>
          </a:p>
        </p:txBody>
      </p:sp>
      <p:sp>
        <p:nvSpPr>
          <p:cNvPr id="2" name="Rectangle 1"/>
          <p:cNvSpPr/>
          <p:nvPr/>
        </p:nvSpPr>
        <p:spPr>
          <a:xfrm>
            <a:off x="478970" y="6254979"/>
            <a:ext cx="8084457" cy="57354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altLang="ar-EG" sz="2400" dirty="0" smtClean="0">
                <a:solidFill>
                  <a:srgbClr val="FF0000"/>
                </a:solidFill>
              </a:rPr>
              <a:t>TREAT :increase strokes in higher </a:t>
            </a:r>
            <a:r>
              <a:rPr lang="en-US" altLang="ar-EG" sz="2400" dirty="0" err="1" smtClean="0">
                <a:solidFill>
                  <a:srgbClr val="FF0000"/>
                </a:solidFill>
              </a:rPr>
              <a:t>hb</a:t>
            </a:r>
            <a:r>
              <a:rPr lang="en-US" altLang="ar-EG" sz="2400" dirty="0" smtClean="0">
                <a:solidFill>
                  <a:srgbClr val="FF0000"/>
                </a:solidFill>
              </a:rPr>
              <a:t> </a:t>
            </a:r>
            <a:r>
              <a:rPr lang="en-US" altLang="ar-EG" sz="2400" dirty="0" err="1" smtClean="0">
                <a:solidFill>
                  <a:srgbClr val="FF0000"/>
                </a:solidFill>
              </a:rPr>
              <a:t>gp</a:t>
            </a:r>
            <a:r>
              <a:rPr lang="en-US" altLang="ar-EG" sz="2400" dirty="0" smtClean="0">
                <a:solidFill>
                  <a:srgbClr val="FF0000"/>
                </a:solidFill>
              </a:rPr>
              <a:t> (achieved 10.5 vs 12.5)</a:t>
            </a:r>
          </a:p>
          <a:p>
            <a:pPr algn="ctr"/>
            <a:endParaRPr lang="ar-EG" dirty="0"/>
          </a:p>
        </p:txBody>
      </p:sp>
    </p:spTree>
    <p:extLst>
      <p:ext uri="{BB962C8B-B14F-4D97-AF65-F5344CB8AC3E}">
        <p14:creationId xmlns:p14="http://schemas.microsoft.com/office/powerpoint/2010/main" val="321505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5649"/>
            <a:ext cx="511256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0"/>
            <a:r>
              <a:rPr lang="en-US" sz="4000" b="1" dirty="0">
                <a:effectLst>
                  <a:outerShdw blurRad="38100" dist="38100" dir="2700000" algn="tl">
                    <a:srgbClr val="000000">
                      <a:alpha val="43137"/>
                    </a:srgbClr>
                  </a:outerShdw>
                </a:effectLst>
              </a:rPr>
              <a:t>Historical background</a:t>
            </a:r>
          </a:p>
        </p:txBody>
      </p:sp>
      <p:sp>
        <p:nvSpPr>
          <p:cNvPr id="3" name="Content Placeholder 2"/>
          <p:cNvSpPr>
            <a:spLocks noGrp="1"/>
          </p:cNvSpPr>
          <p:nvPr>
            <p:ph idx="1"/>
          </p:nvPr>
        </p:nvSpPr>
        <p:spPr>
          <a:xfrm>
            <a:off x="395536" y="980728"/>
            <a:ext cx="8280920" cy="3960440"/>
          </a:xfrm>
        </p:spPr>
        <p:txBody>
          <a:bodyPr>
            <a:normAutofit/>
          </a:bodyPr>
          <a:lstStyle/>
          <a:p>
            <a:pPr marL="274320" lvl="0" indent="-274320" algn="l" rtl="0">
              <a:spcBef>
                <a:spcPts val="600"/>
              </a:spcBef>
              <a:buClr>
                <a:srgbClr val="B13F9A"/>
              </a:buClr>
              <a:buSzPct val="73000"/>
              <a:buFont typeface="Wingdings 2"/>
              <a:buChar char=""/>
            </a:pPr>
            <a:r>
              <a:rPr lang="en-US" sz="2600" b="0" i="1" dirty="0">
                <a:solidFill>
                  <a:srgbClr val="002060"/>
                </a:solidFill>
                <a:latin typeface="Trebuchet MS"/>
              </a:rPr>
              <a:t>Richard Bright (1836):</a:t>
            </a:r>
            <a:r>
              <a:rPr lang="en-US" sz="2600" b="0" i="1" dirty="0">
                <a:solidFill>
                  <a:srgbClr val="00B0F0"/>
                </a:solidFill>
                <a:latin typeface="Trebuchet MS"/>
              </a:rPr>
              <a:t> </a:t>
            </a:r>
            <a:r>
              <a:rPr lang="en-US" sz="2600" b="0" dirty="0">
                <a:solidFill>
                  <a:prstClr val="black"/>
                </a:solidFill>
                <a:latin typeface="Trebuchet MS"/>
              </a:rPr>
              <a:t>first observed that anemia was a complication of renal failure.</a:t>
            </a:r>
          </a:p>
          <a:p>
            <a:pPr marL="274320" lvl="0" indent="-274320" algn="l" rtl="0">
              <a:spcBef>
                <a:spcPts val="600"/>
              </a:spcBef>
              <a:buClr>
                <a:srgbClr val="B13F9A"/>
              </a:buClr>
              <a:buSzPct val="73000"/>
            </a:pPr>
            <a:endParaRPr lang="en-US" sz="2600" b="0" dirty="0">
              <a:solidFill>
                <a:srgbClr val="002060"/>
              </a:solidFill>
              <a:latin typeface="Trebuchet MS"/>
            </a:endParaRPr>
          </a:p>
          <a:p>
            <a:pPr marL="274320" lvl="0" indent="-274320" algn="l" rtl="0">
              <a:spcBef>
                <a:spcPts val="600"/>
              </a:spcBef>
              <a:buClr>
                <a:srgbClr val="B13F9A"/>
              </a:buClr>
              <a:buSzPct val="73000"/>
              <a:buFont typeface="Wingdings 2"/>
              <a:buChar char=""/>
            </a:pPr>
            <a:r>
              <a:rPr lang="en-US" sz="2600" b="0" i="1" dirty="0">
                <a:solidFill>
                  <a:srgbClr val="002060"/>
                </a:solidFill>
                <a:latin typeface="Trebuchet MS"/>
              </a:rPr>
              <a:t>Robert </a:t>
            </a:r>
            <a:r>
              <a:rPr lang="en-US" sz="2600" b="0" i="1" dirty="0" err="1">
                <a:solidFill>
                  <a:srgbClr val="002060"/>
                </a:solidFill>
                <a:latin typeface="Trebuchet MS"/>
              </a:rPr>
              <a:t>Christison</a:t>
            </a:r>
            <a:r>
              <a:rPr lang="en-US" sz="2600" b="0" dirty="0">
                <a:solidFill>
                  <a:srgbClr val="002060"/>
                </a:solidFill>
                <a:latin typeface="Trebuchet MS"/>
              </a:rPr>
              <a:t>: </a:t>
            </a:r>
            <a:r>
              <a:rPr lang="en-US" sz="2600" b="0" dirty="0">
                <a:solidFill>
                  <a:prstClr val="black"/>
                </a:solidFill>
                <a:latin typeface="Trebuchet MS"/>
              </a:rPr>
              <a:t>further described renal anemia.</a:t>
            </a:r>
          </a:p>
          <a:p>
            <a:pPr marL="274320" lvl="0" indent="-274320" algn="l" rtl="0">
              <a:spcBef>
                <a:spcPts val="600"/>
              </a:spcBef>
              <a:buClr>
                <a:srgbClr val="B13F9A"/>
              </a:buClr>
              <a:buSzPct val="73000"/>
            </a:pPr>
            <a:endParaRPr lang="en-US" sz="2600" b="0" dirty="0">
              <a:solidFill>
                <a:srgbClr val="002060"/>
              </a:solidFill>
              <a:latin typeface="Trebuchet MS"/>
            </a:endParaRPr>
          </a:p>
          <a:p>
            <a:pPr marL="274320" lvl="0" indent="-274320" algn="l" rtl="0">
              <a:spcBef>
                <a:spcPts val="600"/>
              </a:spcBef>
              <a:buClr>
                <a:srgbClr val="B13F9A"/>
              </a:buClr>
              <a:buSzPct val="73000"/>
              <a:buFont typeface="Wingdings 2"/>
              <a:buChar char=""/>
            </a:pPr>
            <a:r>
              <a:rPr lang="en-US" sz="2600" b="0" i="1" dirty="0">
                <a:solidFill>
                  <a:srgbClr val="002060"/>
                </a:solidFill>
                <a:latin typeface="Trebuchet MS"/>
              </a:rPr>
              <a:t>Miyake (1977):</a:t>
            </a:r>
            <a:r>
              <a:rPr lang="en-US" sz="2600" b="0" i="1" dirty="0">
                <a:solidFill>
                  <a:srgbClr val="00B0F0"/>
                </a:solidFill>
                <a:latin typeface="Trebuchet MS"/>
              </a:rPr>
              <a:t> </a:t>
            </a:r>
            <a:r>
              <a:rPr lang="en-US" sz="2600" b="0" dirty="0">
                <a:solidFill>
                  <a:prstClr val="black"/>
                </a:solidFill>
                <a:latin typeface="Trebuchet MS"/>
              </a:rPr>
              <a:t>purified and identified </a:t>
            </a:r>
            <a:r>
              <a:rPr lang="en-US" sz="2600" b="0" dirty="0" err="1">
                <a:solidFill>
                  <a:prstClr val="black"/>
                </a:solidFill>
                <a:latin typeface="Trebuchet MS"/>
              </a:rPr>
              <a:t>Epo</a:t>
            </a:r>
            <a:r>
              <a:rPr lang="en-US" sz="2600" b="0" dirty="0">
                <a:solidFill>
                  <a:prstClr val="black"/>
                </a:solidFill>
                <a:latin typeface="Trebuchet MS"/>
              </a:rPr>
              <a:t>.</a:t>
            </a:r>
          </a:p>
          <a:p>
            <a:pPr marL="274320" lvl="0" indent="-274320" algn="l" rtl="0">
              <a:spcBef>
                <a:spcPts val="600"/>
              </a:spcBef>
              <a:buClr>
                <a:srgbClr val="B13F9A"/>
              </a:buClr>
              <a:buSzPct val="73000"/>
            </a:pPr>
            <a:endParaRPr lang="en-US" sz="2600" b="0" dirty="0">
              <a:solidFill>
                <a:srgbClr val="002060"/>
              </a:solidFill>
              <a:latin typeface="Trebuchet MS"/>
            </a:endParaRPr>
          </a:p>
          <a:p>
            <a:pPr marL="274320" lvl="0" indent="-274320" algn="l" rtl="0">
              <a:spcBef>
                <a:spcPts val="600"/>
              </a:spcBef>
              <a:buClr>
                <a:srgbClr val="B13F9A"/>
              </a:buClr>
              <a:buSzPct val="73000"/>
              <a:buFont typeface="Wingdings 2"/>
              <a:buChar char=""/>
            </a:pPr>
            <a:r>
              <a:rPr lang="en-US" sz="2600" b="0" i="1" dirty="0" err="1">
                <a:solidFill>
                  <a:srgbClr val="002060"/>
                </a:solidFill>
                <a:latin typeface="Trebuchet MS"/>
              </a:rPr>
              <a:t>Eschbach</a:t>
            </a:r>
            <a:r>
              <a:rPr lang="en-US" sz="2600" b="0" i="1" dirty="0">
                <a:solidFill>
                  <a:srgbClr val="002060"/>
                </a:solidFill>
                <a:latin typeface="Trebuchet MS"/>
              </a:rPr>
              <a:t> (Dec 2, 1985)</a:t>
            </a:r>
            <a:r>
              <a:rPr lang="en-US" sz="2600" b="0" i="1" dirty="0">
                <a:solidFill>
                  <a:srgbClr val="00B0F0"/>
                </a:solidFill>
                <a:latin typeface="Trebuchet MS"/>
              </a:rPr>
              <a:t>: </a:t>
            </a:r>
            <a:r>
              <a:rPr lang="en-US" sz="2600" b="0" dirty="0">
                <a:solidFill>
                  <a:prstClr val="black"/>
                </a:solidFill>
                <a:latin typeface="Trebuchet MS"/>
              </a:rPr>
              <a:t>first human use of  EPO</a:t>
            </a:r>
          </a:p>
          <a:p>
            <a:endParaRPr lang="ar-EG" dirty="0"/>
          </a:p>
        </p:txBody>
      </p:sp>
    </p:spTree>
    <p:extLst>
      <p:ext uri="{BB962C8B-B14F-4D97-AF65-F5344CB8AC3E}">
        <p14:creationId xmlns:p14="http://schemas.microsoft.com/office/powerpoint/2010/main" val="3098740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03213" y="0"/>
            <a:ext cx="8634412" cy="1219200"/>
          </a:xfrm>
          <a:noFill/>
        </p:spPr>
        <p:txBody>
          <a:bodyPr tIns="0" rIns="0" bIns="0">
            <a:normAutofit fontScale="90000"/>
          </a:bodyPr>
          <a:lstStyle/>
          <a:p>
            <a:r>
              <a:rPr lang="en-US" altLang="ar-EG" sz="3200" b="1" dirty="0">
                <a:solidFill>
                  <a:srgbClr val="FF0000"/>
                </a:solidFill>
              </a:rPr>
              <a:t>More time spent </a:t>
            </a:r>
            <a:r>
              <a:rPr lang="en-GB" altLang="ar-EG" sz="3200" b="1" dirty="0">
                <a:solidFill>
                  <a:srgbClr val="FF0000"/>
                </a:solidFill>
              </a:rPr>
              <a:t>&lt;11 g/</a:t>
            </a:r>
            <a:r>
              <a:rPr lang="en-GB" altLang="ar-EG" sz="3200" b="1" dirty="0" err="1">
                <a:solidFill>
                  <a:srgbClr val="FF0000"/>
                </a:solidFill>
              </a:rPr>
              <a:t>dL</a:t>
            </a:r>
            <a:r>
              <a:rPr lang="en-GB" altLang="ar-EG" sz="3200" b="1" dirty="0">
                <a:solidFill>
                  <a:srgbClr val="FF0000"/>
                </a:solidFill>
              </a:rPr>
              <a:t> </a:t>
            </a:r>
            <a:r>
              <a:rPr lang="en-US" altLang="ar-EG" sz="3200" b="1" dirty="0">
                <a:solidFill>
                  <a:srgbClr val="FF0000"/>
                </a:solidFill>
              </a:rPr>
              <a:t>was associated with increased risk of hospitalization and mortality</a:t>
            </a:r>
            <a:endParaRPr lang="de-CH" altLang="ar-EG" sz="3200" b="1" dirty="0">
              <a:solidFill>
                <a:srgbClr val="FF0000"/>
              </a:solidFill>
            </a:endParaRPr>
          </a:p>
        </p:txBody>
      </p:sp>
      <p:sp>
        <p:nvSpPr>
          <p:cNvPr id="26627" name="Line 38"/>
          <p:cNvSpPr>
            <a:spLocks noChangeShapeType="1"/>
          </p:cNvSpPr>
          <p:nvPr/>
        </p:nvSpPr>
        <p:spPr bwMode="auto">
          <a:xfrm>
            <a:off x="303213" y="6337300"/>
            <a:ext cx="0" cy="258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spAutoFit/>
          </a:bodyPr>
          <a:lstStyle/>
          <a:p>
            <a:endParaRPr lang="ar-EG"/>
          </a:p>
        </p:txBody>
      </p:sp>
      <p:sp>
        <p:nvSpPr>
          <p:cNvPr id="26628" name="Line 39"/>
          <p:cNvSpPr>
            <a:spLocks noChangeShapeType="1"/>
          </p:cNvSpPr>
          <p:nvPr/>
        </p:nvSpPr>
        <p:spPr bwMode="auto">
          <a:xfrm>
            <a:off x="454025" y="6515100"/>
            <a:ext cx="6134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spAutoFit/>
          </a:bodyPr>
          <a:lstStyle/>
          <a:p>
            <a:endParaRPr lang="ar-EG"/>
          </a:p>
        </p:txBody>
      </p:sp>
      <p:sp>
        <p:nvSpPr>
          <p:cNvPr id="26629" name="Text Box 80"/>
          <p:cNvSpPr txBox="1">
            <a:spLocks noChangeArrowheads="1"/>
          </p:cNvSpPr>
          <p:nvPr/>
        </p:nvSpPr>
        <p:spPr bwMode="auto">
          <a:xfrm>
            <a:off x="4881563" y="1330325"/>
            <a:ext cx="285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r>
              <a:rPr lang="en-US" altLang="ar-EG" sz="1600" b="1"/>
              <a:t>n = 54’328 dialysis patients</a:t>
            </a:r>
          </a:p>
        </p:txBody>
      </p:sp>
      <p:sp>
        <p:nvSpPr>
          <p:cNvPr id="26630" name="Text Box 40"/>
          <p:cNvSpPr txBox="1">
            <a:spLocks noChangeArrowheads="1"/>
          </p:cNvSpPr>
          <p:nvPr/>
        </p:nvSpPr>
        <p:spPr bwMode="auto">
          <a:xfrm>
            <a:off x="2271713" y="5253038"/>
            <a:ext cx="466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altLang="ar-EG" sz="1600" b="1"/>
              <a:t>Time spent with Hb &lt;11 g/dL (months) </a:t>
            </a:r>
            <a:endParaRPr lang="en-US" altLang="ar-EG" sz="1600" b="1"/>
          </a:p>
        </p:txBody>
      </p:sp>
      <p:sp>
        <p:nvSpPr>
          <p:cNvPr id="26631" name="Text Box 41"/>
          <p:cNvSpPr txBox="1">
            <a:spLocks noChangeArrowheads="1"/>
          </p:cNvSpPr>
          <p:nvPr/>
        </p:nvSpPr>
        <p:spPr bwMode="auto">
          <a:xfrm rot="-5400000">
            <a:off x="-382588" y="3435351"/>
            <a:ext cx="2530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altLang="ar-EG" sz="1600" b="1"/>
              <a:t>Odds ratio (95% CI)</a:t>
            </a:r>
            <a:endParaRPr lang="en-US" altLang="ar-EG" sz="1600" b="1"/>
          </a:p>
        </p:txBody>
      </p:sp>
      <p:sp>
        <p:nvSpPr>
          <p:cNvPr id="26632" name="Rectangle 42"/>
          <p:cNvSpPr>
            <a:spLocks noChangeArrowheads="1"/>
          </p:cNvSpPr>
          <p:nvPr/>
        </p:nvSpPr>
        <p:spPr bwMode="auto">
          <a:xfrm>
            <a:off x="6956425" y="3597275"/>
            <a:ext cx="706438" cy="1271588"/>
          </a:xfrm>
          <a:prstGeom prst="rect">
            <a:avLst/>
          </a:prstGeom>
          <a:solidFill>
            <a:srgbClr val="808080">
              <a:alpha val="89803"/>
            </a:srgbClr>
          </a:solidFill>
          <a:ln w="9525">
            <a:solidFill>
              <a:srgbClr val="80808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sz="1600" b="1"/>
          </a:p>
        </p:txBody>
      </p:sp>
      <p:sp>
        <p:nvSpPr>
          <p:cNvPr id="26633" name="Rectangle 43"/>
          <p:cNvSpPr>
            <a:spLocks noChangeArrowheads="1"/>
          </p:cNvSpPr>
          <p:nvPr/>
        </p:nvSpPr>
        <p:spPr bwMode="auto">
          <a:xfrm>
            <a:off x="6253163" y="3114675"/>
            <a:ext cx="703262" cy="1758950"/>
          </a:xfrm>
          <a:prstGeom prst="rect">
            <a:avLst/>
          </a:prstGeom>
          <a:solidFill>
            <a:srgbClr val="CC0000">
              <a:alpha val="89803"/>
            </a:srgbClr>
          </a:solidFill>
          <a:ln w="9525">
            <a:solidFill>
              <a:srgbClr val="CC000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sz="1600" b="1"/>
          </a:p>
        </p:txBody>
      </p:sp>
      <p:sp>
        <p:nvSpPr>
          <p:cNvPr id="26634" name="Rectangle 44"/>
          <p:cNvSpPr>
            <a:spLocks noChangeArrowheads="1"/>
          </p:cNvSpPr>
          <p:nvPr/>
        </p:nvSpPr>
        <p:spPr bwMode="auto">
          <a:xfrm>
            <a:off x="4779963" y="3789363"/>
            <a:ext cx="703262" cy="1077912"/>
          </a:xfrm>
          <a:prstGeom prst="rect">
            <a:avLst/>
          </a:prstGeom>
          <a:solidFill>
            <a:srgbClr val="808080">
              <a:alpha val="89803"/>
            </a:srgbClr>
          </a:solidFill>
          <a:ln w="9525">
            <a:solidFill>
              <a:srgbClr val="80808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sz="1600" b="1"/>
          </a:p>
        </p:txBody>
      </p:sp>
      <p:sp>
        <p:nvSpPr>
          <p:cNvPr id="26635" name="Rectangle 45"/>
          <p:cNvSpPr>
            <a:spLocks noChangeArrowheads="1"/>
          </p:cNvSpPr>
          <p:nvPr/>
        </p:nvSpPr>
        <p:spPr bwMode="auto">
          <a:xfrm>
            <a:off x="4092575" y="3629025"/>
            <a:ext cx="706438" cy="1244600"/>
          </a:xfrm>
          <a:prstGeom prst="rect">
            <a:avLst/>
          </a:prstGeom>
          <a:solidFill>
            <a:srgbClr val="CC0000">
              <a:alpha val="89803"/>
            </a:srgbClr>
          </a:solidFill>
          <a:ln w="9525">
            <a:solidFill>
              <a:srgbClr val="CC000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sz="1600" b="1"/>
          </a:p>
        </p:txBody>
      </p:sp>
      <p:sp>
        <p:nvSpPr>
          <p:cNvPr id="26636" name="Rectangle 46"/>
          <p:cNvSpPr>
            <a:spLocks noChangeArrowheads="1"/>
          </p:cNvSpPr>
          <p:nvPr/>
        </p:nvSpPr>
        <p:spPr bwMode="auto">
          <a:xfrm>
            <a:off x="2665413" y="4038600"/>
            <a:ext cx="703262" cy="838200"/>
          </a:xfrm>
          <a:prstGeom prst="rect">
            <a:avLst/>
          </a:prstGeom>
          <a:solidFill>
            <a:srgbClr val="808080">
              <a:alpha val="89803"/>
            </a:srgbClr>
          </a:solidFill>
          <a:ln w="9525">
            <a:solidFill>
              <a:srgbClr val="80808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sz="1600" b="1"/>
          </a:p>
        </p:txBody>
      </p:sp>
      <p:sp>
        <p:nvSpPr>
          <p:cNvPr id="26637" name="Line 47"/>
          <p:cNvSpPr>
            <a:spLocks noChangeShapeType="1"/>
          </p:cNvSpPr>
          <p:nvPr/>
        </p:nvSpPr>
        <p:spPr bwMode="auto">
          <a:xfrm>
            <a:off x="1690688" y="2708275"/>
            <a:ext cx="3175" cy="21701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38" name="Text Box 48"/>
          <p:cNvSpPr txBox="1">
            <a:spLocks noChangeArrowheads="1"/>
          </p:cNvSpPr>
          <p:nvPr/>
        </p:nvSpPr>
        <p:spPr bwMode="auto">
          <a:xfrm>
            <a:off x="1120775" y="4679950"/>
            <a:ext cx="86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0.0</a:t>
            </a:r>
            <a:endParaRPr lang="en-US" altLang="ar-EG" sz="1600"/>
          </a:p>
        </p:txBody>
      </p:sp>
      <p:sp>
        <p:nvSpPr>
          <p:cNvPr id="26639" name="Text Box 50"/>
          <p:cNvSpPr txBox="1">
            <a:spLocks noChangeArrowheads="1"/>
          </p:cNvSpPr>
          <p:nvPr/>
        </p:nvSpPr>
        <p:spPr bwMode="auto">
          <a:xfrm>
            <a:off x="1133475" y="3997325"/>
            <a:ext cx="86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1.0</a:t>
            </a:r>
            <a:endParaRPr lang="en-US" altLang="ar-EG" sz="1600"/>
          </a:p>
        </p:txBody>
      </p:sp>
      <p:sp>
        <p:nvSpPr>
          <p:cNvPr id="26640" name="Text Box 52"/>
          <p:cNvSpPr txBox="1">
            <a:spLocks noChangeArrowheads="1"/>
          </p:cNvSpPr>
          <p:nvPr/>
        </p:nvSpPr>
        <p:spPr bwMode="auto">
          <a:xfrm>
            <a:off x="1120775" y="3265488"/>
            <a:ext cx="86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2.0</a:t>
            </a:r>
            <a:endParaRPr lang="en-US" altLang="ar-EG" sz="1600"/>
          </a:p>
        </p:txBody>
      </p:sp>
      <p:sp>
        <p:nvSpPr>
          <p:cNvPr id="26641" name="Text Box 54"/>
          <p:cNvSpPr txBox="1">
            <a:spLocks noChangeArrowheads="1"/>
          </p:cNvSpPr>
          <p:nvPr/>
        </p:nvSpPr>
        <p:spPr bwMode="auto">
          <a:xfrm>
            <a:off x="1133475" y="2520950"/>
            <a:ext cx="86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3.0</a:t>
            </a:r>
            <a:endParaRPr lang="en-US" altLang="ar-EG" sz="1600"/>
          </a:p>
        </p:txBody>
      </p:sp>
      <p:sp>
        <p:nvSpPr>
          <p:cNvPr id="26642" name="Rectangle 55"/>
          <p:cNvSpPr>
            <a:spLocks noChangeArrowheads="1"/>
          </p:cNvSpPr>
          <p:nvPr/>
        </p:nvSpPr>
        <p:spPr bwMode="auto">
          <a:xfrm>
            <a:off x="1962150" y="3973513"/>
            <a:ext cx="703263" cy="903287"/>
          </a:xfrm>
          <a:prstGeom prst="rect">
            <a:avLst/>
          </a:prstGeom>
          <a:solidFill>
            <a:srgbClr val="CC0000">
              <a:alpha val="89803"/>
            </a:srgbClr>
          </a:solidFill>
          <a:ln w="9525">
            <a:solidFill>
              <a:srgbClr val="CC000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sz="1600" b="1"/>
          </a:p>
        </p:txBody>
      </p:sp>
      <p:sp>
        <p:nvSpPr>
          <p:cNvPr id="26643" name="Line 56"/>
          <p:cNvSpPr>
            <a:spLocks noChangeShapeType="1"/>
          </p:cNvSpPr>
          <p:nvPr/>
        </p:nvSpPr>
        <p:spPr bwMode="auto">
          <a:xfrm>
            <a:off x="3725863" y="3462338"/>
            <a:ext cx="1587" cy="2047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44" name="Line 57"/>
          <p:cNvSpPr>
            <a:spLocks noChangeShapeType="1"/>
          </p:cNvSpPr>
          <p:nvPr/>
        </p:nvSpPr>
        <p:spPr bwMode="auto">
          <a:xfrm>
            <a:off x="3687763" y="3467100"/>
            <a:ext cx="777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45" name="Line 58"/>
          <p:cNvSpPr>
            <a:spLocks noChangeShapeType="1"/>
          </p:cNvSpPr>
          <p:nvPr/>
        </p:nvSpPr>
        <p:spPr bwMode="auto">
          <a:xfrm>
            <a:off x="3687763" y="3663950"/>
            <a:ext cx="777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46" name="Line 59"/>
          <p:cNvSpPr>
            <a:spLocks noChangeShapeType="1"/>
          </p:cNvSpPr>
          <p:nvPr/>
        </p:nvSpPr>
        <p:spPr bwMode="auto">
          <a:xfrm>
            <a:off x="4495800" y="3482975"/>
            <a:ext cx="1588" cy="244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47" name="Line 60"/>
          <p:cNvSpPr>
            <a:spLocks noChangeShapeType="1"/>
          </p:cNvSpPr>
          <p:nvPr/>
        </p:nvSpPr>
        <p:spPr bwMode="auto">
          <a:xfrm>
            <a:off x="4484688" y="3241675"/>
            <a:ext cx="77787"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48" name="Line 61"/>
          <p:cNvSpPr>
            <a:spLocks noChangeShapeType="1"/>
          </p:cNvSpPr>
          <p:nvPr/>
        </p:nvSpPr>
        <p:spPr bwMode="auto">
          <a:xfrm>
            <a:off x="4456113" y="3735388"/>
            <a:ext cx="777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49" name="Line 62"/>
          <p:cNvSpPr>
            <a:spLocks noChangeShapeType="1"/>
          </p:cNvSpPr>
          <p:nvPr/>
        </p:nvSpPr>
        <p:spPr bwMode="auto">
          <a:xfrm>
            <a:off x="5302250" y="2967038"/>
            <a:ext cx="1588" cy="3619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50" name="Line 63"/>
          <p:cNvSpPr>
            <a:spLocks noChangeShapeType="1"/>
          </p:cNvSpPr>
          <p:nvPr/>
        </p:nvSpPr>
        <p:spPr bwMode="auto">
          <a:xfrm>
            <a:off x="5262563" y="2974975"/>
            <a:ext cx="7937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51" name="Line 64"/>
          <p:cNvSpPr>
            <a:spLocks noChangeShapeType="1"/>
          </p:cNvSpPr>
          <p:nvPr/>
        </p:nvSpPr>
        <p:spPr bwMode="auto">
          <a:xfrm>
            <a:off x="5262563" y="3644900"/>
            <a:ext cx="7937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52" name="Line 65"/>
          <p:cNvSpPr>
            <a:spLocks noChangeShapeType="1"/>
          </p:cNvSpPr>
          <p:nvPr/>
        </p:nvSpPr>
        <p:spPr bwMode="auto">
          <a:xfrm>
            <a:off x="6067425" y="3057525"/>
            <a:ext cx="777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53" name="Text Box 69"/>
          <p:cNvSpPr txBox="1">
            <a:spLocks noChangeArrowheads="1"/>
          </p:cNvSpPr>
          <p:nvPr/>
        </p:nvSpPr>
        <p:spPr bwMode="auto">
          <a:xfrm>
            <a:off x="1976438" y="3541713"/>
            <a:ext cx="779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b="1"/>
              <a:t>1.36*</a:t>
            </a:r>
            <a:endParaRPr lang="en-US" altLang="ar-EG" sz="1600" b="1"/>
          </a:p>
        </p:txBody>
      </p:sp>
      <p:sp>
        <p:nvSpPr>
          <p:cNvPr id="26654" name="Text Box 72"/>
          <p:cNvSpPr txBox="1">
            <a:spLocks noChangeArrowheads="1"/>
          </p:cNvSpPr>
          <p:nvPr/>
        </p:nvSpPr>
        <p:spPr bwMode="auto">
          <a:xfrm>
            <a:off x="2097088" y="1358900"/>
            <a:ext cx="3411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7650" indent="-2476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r>
              <a:rPr lang="en-GB" altLang="ar-EG" sz="1600" b="1"/>
              <a:t>    Death</a:t>
            </a:r>
            <a:endParaRPr lang="en-US" altLang="ar-EG" sz="1600" b="1"/>
          </a:p>
        </p:txBody>
      </p:sp>
      <p:sp>
        <p:nvSpPr>
          <p:cNvPr id="26655" name="Rectangle 73"/>
          <p:cNvSpPr>
            <a:spLocks noChangeArrowheads="1"/>
          </p:cNvSpPr>
          <p:nvPr/>
        </p:nvSpPr>
        <p:spPr bwMode="auto">
          <a:xfrm>
            <a:off x="2141538" y="1444625"/>
            <a:ext cx="144462" cy="144463"/>
          </a:xfrm>
          <a:prstGeom prst="rect">
            <a:avLst/>
          </a:prstGeom>
          <a:solidFill>
            <a:srgbClr val="CC0000">
              <a:alpha val="89803"/>
            </a:srgbClr>
          </a:solidFill>
          <a:ln w="9525">
            <a:solidFill>
              <a:srgbClr val="CC000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b="1"/>
          </a:p>
        </p:txBody>
      </p:sp>
      <p:sp>
        <p:nvSpPr>
          <p:cNvPr id="26656" name="Text Box 74"/>
          <p:cNvSpPr txBox="1">
            <a:spLocks noChangeArrowheads="1"/>
          </p:cNvSpPr>
          <p:nvPr/>
        </p:nvSpPr>
        <p:spPr bwMode="auto">
          <a:xfrm>
            <a:off x="2530475" y="4886325"/>
            <a:ext cx="66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1</a:t>
            </a:r>
            <a:endParaRPr lang="en-US" altLang="ar-EG" sz="1600"/>
          </a:p>
        </p:txBody>
      </p:sp>
      <p:sp>
        <p:nvSpPr>
          <p:cNvPr id="26657" name="Text Box 75"/>
          <p:cNvSpPr txBox="1">
            <a:spLocks noChangeArrowheads="1"/>
          </p:cNvSpPr>
          <p:nvPr/>
        </p:nvSpPr>
        <p:spPr bwMode="auto">
          <a:xfrm>
            <a:off x="4665663" y="4886325"/>
            <a:ext cx="110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2</a:t>
            </a:r>
            <a:endParaRPr lang="en-US" altLang="ar-EG" sz="1600"/>
          </a:p>
        </p:txBody>
      </p:sp>
      <p:sp>
        <p:nvSpPr>
          <p:cNvPr id="26658" name="Text Box 77"/>
          <p:cNvSpPr txBox="1">
            <a:spLocks noChangeArrowheads="1"/>
          </p:cNvSpPr>
          <p:nvPr/>
        </p:nvSpPr>
        <p:spPr bwMode="auto">
          <a:xfrm>
            <a:off x="6813550" y="4886325"/>
            <a:ext cx="1073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a:t>3</a:t>
            </a:r>
            <a:endParaRPr lang="en-US" altLang="ar-EG" sz="1600"/>
          </a:p>
        </p:txBody>
      </p:sp>
      <p:sp>
        <p:nvSpPr>
          <p:cNvPr id="26659" name="Line 81"/>
          <p:cNvSpPr>
            <a:spLocks noChangeShapeType="1"/>
          </p:cNvSpPr>
          <p:nvPr/>
        </p:nvSpPr>
        <p:spPr bwMode="auto">
          <a:xfrm flipV="1">
            <a:off x="1619250" y="4873625"/>
            <a:ext cx="6267450" cy="47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grpSp>
        <p:nvGrpSpPr>
          <p:cNvPr id="26660" name="Group 82"/>
          <p:cNvGrpSpPr>
            <a:grpSpLocks/>
          </p:cNvGrpSpPr>
          <p:nvPr/>
        </p:nvGrpSpPr>
        <p:grpSpPr bwMode="auto">
          <a:xfrm>
            <a:off x="4648200" y="1695450"/>
            <a:ext cx="1495425" cy="563563"/>
            <a:chOff x="1953" y="1294"/>
            <a:chExt cx="942" cy="355"/>
          </a:xfrm>
        </p:grpSpPr>
        <p:sp>
          <p:nvSpPr>
            <p:cNvPr id="26661" name="Text Box 83"/>
            <p:cNvSpPr txBox="1">
              <a:spLocks noChangeArrowheads="1"/>
            </p:cNvSpPr>
            <p:nvPr/>
          </p:nvSpPr>
          <p:spPr bwMode="auto">
            <a:xfrm>
              <a:off x="2007" y="1437"/>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en-GB" altLang="ar-EG" sz="1600"/>
            </a:p>
          </p:txBody>
        </p:sp>
        <p:sp>
          <p:nvSpPr>
            <p:cNvPr id="26662" name="Text Box 84"/>
            <p:cNvSpPr txBox="1">
              <a:spLocks noChangeArrowheads="1"/>
            </p:cNvSpPr>
            <p:nvPr/>
          </p:nvSpPr>
          <p:spPr bwMode="auto">
            <a:xfrm>
              <a:off x="1953" y="1294"/>
              <a:ext cx="9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55563" indent="15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lgn="ctr"/>
              <a:r>
                <a:rPr lang="en-GB" altLang="ar-EG" sz="1600"/>
                <a:t>*p &lt; </a:t>
              </a:r>
              <a:r>
                <a:rPr lang="en-GB" altLang="ar-EG" sz="1600" b="1"/>
                <a:t>0.0001</a:t>
              </a:r>
            </a:p>
          </p:txBody>
        </p:sp>
      </p:grpSp>
      <p:sp>
        <p:nvSpPr>
          <p:cNvPr id="26663" name="Line 105"/>
          <p:cNvSpPr>
            <a:spLocks noChangeAspect="1" noChangeShapeType="1"/>
          </p:cNvSpPr>
          <p:nvPr/>
        </p:nvSpPr>
        <p:spPr bwMode="auto">
          <a:xfrm flipH="1">
            <a:off x="1601788" y="4537075"/>
            <a:ext cx="8096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64" name="Line 106"/>
          <p:cNvSpPr>
            <a:spLocks noChangeAspect="1" noChangeShapeType="1"/>
          </p:cNvSpPr>
          <p:nvPr/>
        </p:nvSpPr>
        <p:spPr bwMode="auto">
          <a:xfrm flipH="1">
            <a:off x="1609725" y="4149725"/>
            <a:ext cx="809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65" name="Line 107"/>
          <p:cNvSpPr>
            <a:spLocks noChangeAspect="1" noChangeShapeType="1"/>
          </p:cNvSpPr>
          <p:nvPr/>
        </p:nvSpPr>
        <p:spPr bwMode="auto">
          <a:xfrm flipH="1">
            <a:off x="1609725" y="3789363"/>
            <a:ext cx="809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66" name="Line 108"/>
          <p:cNvSpPr>
            <a:spLocks noChangeAspect="1" noChangeShapeType="1"/>
          </p:cNvSpPr>
          <p:nvPr/>
        </p:nvSpPr>
        <p:spPr bwMode="auto">
          <a:xfrm flipH="1">
            <a:off x="1603375" y="3429000"/>
            <a:ext cx="809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67" name="Line 109"/>
          <p:cNvSpPr>
            <a:spLocks noChangeAspect="1" noChangeShapeType="1"/>
          </p:cNvSpPr>
          <p:nvPr/>
        </p:nvSpPr>
        <p:spPr bwMode="auto">
          <a:xfrm flipH="1">
            <a:off x="1603375" y="3097213"/>
            <a:ext cx="809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68" name="Line 110"/>
          <p:cNvSpPr>
            <a:spLocks noChangeAspect="1" noChangeShapeType="1"/>
          </p:cNvSpPr>
          <p:nvPr/>
        </p:nvSpPr>
        <p:spPr bwMode="auto">
          <a:xfrm flipH="1">
            <a:off x="1612900" y="2708275"/>
            <a:ext cx="809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69" name="Text Box 111"/>
          <p:cNvSpPr txBox="1">
            <a:spLocks noChangeArrowheads="1"/>
          </p:cNvSpPr>
          <p:nvPr/>
        </p:nvSpPr>
        <p:spPr bwMode="auto">
          <a:xfrm>
            <a:off x="26988" y="6049963"/>
            <a:ext cx="2411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fr-FR" altLang="ar-EG" sz="1400"/>
              <a:t>CI, Confidence interval</a:t>
            </a:r>
          </a:p>
        </p:txBody>
      </p:sp>
      <p:sp>
        <p:nvSpPr>
          <p:cNvPr id="26670" name="Rectangle 79"/>
          <p:cNvSpPr>
            <a:spLocks noChangeArrowheads="1"/>
          </p:cNvSpPr>
          <p:nvPr/>
        </p:nvSpPr>
        <p:spPr bwMode="auto">
          <a:xfrm>
            <a:off x="26988" y="6596063"/>
            <a:ext cx="3471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r>
              <a:rPr lang="en-US" altLang="ar-EG" sz="1000"/>
              <a:t>Ishani A et al. </a:t>
            </a:r>
            <a:r>
              <a:rPr lang="en-US" altLang="ar-EG" sz="1000" i="1"/>
              <a:t>Nephrol Dial Transplant</a:t>
            </a:r>
            <a:r>
              <a:rPr lang="en-US" altLang="ar-EG" sz="1000"/>
              <a:t> 2008;23: 1682-1689</a:t>
            </a:r>
          </a:p>
        </p:txBody>
      </p:sp>
      <p:sp>
        <p:nvSpPr>
          <p:cNvPr id="26671" name="Line 83"/>
          <p:cNvSpPr>
            <a:spLocks noChangeShapeType="1"/>
          </p:cNvSpPr>
          <p:nvPr/>
        </p:nvSpPr>
        <p:spPr bwMode="auto">
          <a:xfrm>
            <a:off x="2255838" y="3859213"/>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2" name="Line 84"/>
          <p:cNvSpPr>
            <a:spLocks noChangeShapeType="1"/>
          </p:cNvSpPr>
          <p:nvPr/>
        </p:nvSpPr>
        <p:spPr bwMode="auto">
          <a:xfrm>
            <a:off x="2255838" y="4075113"/>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3" name="Line 85"/>
          <p:cNvSpPr>
            <a:spLocks noChangeShapeType="1"/>
          </p:cNvSpPr>
          <p:nvPr/>
        </p:nvSpPr>
        <p:spPr bwMode="auto">
          <a:xfrm>
            <a:off x="2292350" y="3859213"/>
            <a:ext cx="0"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4" name="Line 86"/>
          <p:cNvSpPr>
            <a:spLocks noChangeShapeType="1"/>
          </p:cNvSpPr>
          <p:nvPr/>
        </p:nvSpPr>
        <p:spPr bwMode="auto">
          <a:xfrm>
            <a:off x="2998788" y="4002088"/>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5" name="Line 87"/>
          <p:cNvSpPr>
            <a:spLocks noChangeShapeType="1"/>
          </p:cNvSpPr>
          <p:nvPr/>
        </p:nvSpPr>
        <p:spPr bwMode="auto">
          <a:xfrm>
            <a:off x="2998788" y="4075113"/>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6" name="Line 88"/>
          <p:cNvSpPr>
            <a:spLocks noChangeShapeType="1"/>
          </p:cNvSpPr>
          <p:nvPr/>
        </p:nvSpPr>
        <p:spPr bwMode="auto">
          <a:xfrm>
            <a:off x="3035300" y="4002088"/>
            <a:ext cx="0" cy="73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7" name="Line 89"/>
          <p:cNvSpPr>
            <a:spLocks noChangeShapeType="1"/>
          </p:cNvSpPr>
          <p:nvPr/>
        </p:nvSpPr>
        <p:spPr bwMode="auto">
          <a:xfrm>
            <a:off x="4421188" y="3563938"/>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8" name="Line 90"/>
          <p:cNvSpPr>
            <a:spLocks noChangeShapeType="1"/>
          </p:cNvSpPr>
          <p:nvPr/>
        </p:nvSpPr>
        <p:spPr bwMode="auto">
          <a:xfrm>
            <a:off x="4421188" y="3743325"/>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79" name="Line 91"/>
          <p:cNvSpPr>
            <a:spLocks noChangeShapeType="1"/>
          </p:cNvSpPr>
          <p:nvPr/>
        </p:nvSpPr>
        <p:spPr bwMode="auto">
          <a:xfrm>
            <a:off x="4457700" y="3570288"/>
            <a:ext cx="0" cy="165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0" name="Line 59"/>
          <p:cNvSpPr>
            <a:spLocks noChangeShapeType="1"/>
          </p:cNvSpPr>
          <p:nvPr/>
        </p:nvSpPr>
        <p:spPr bwMode="auto">
          <a:xfrm>
            <a:off x="5192713" y="3294063"/>
            <a:ext cx="1587" cy="244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81" name="Line 94"/>
          <p:cNvSpPr>
            <a:spLocks noChangeShapeType="1"/>
          </p:cNvSpPr>
          <p:nvPr/>
        </p:nvSpPr>
        <p:spPr bwMode="auto">
          <a:xfrm>
            <a:off x="5118100" y="3743325"/>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2" name="Line 95"/>
          <p:cNvSpPr>
            <a:spLocks noChangeShapeType="1"/>
          </p:cNvSpPr>
          <p:nvPr/>
        </p:nvSpPr>
        <p:spPr bwMode="auto">
          <a:xfrm>
            <a:off x="5118100" y="3833813"/>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3" name="Line 96"/>
          <p:cNvSpPr>
            <a:spLocks noChangeShapeType="1"/>
          </p:cNvSpPr>
          <p:nvPr/>
        </p:nvSpPr>
        <p:spPr bwMode="auto">
          <a:xfrm>
            <a:off x="5154613" y="3743325"/>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4" name="Line 59"/>
          <p:cNvSpPr>
            <a:spLocks noChangeShapeType="1"/>
          </p:cNvSpPr>
          <p:nvPr/>
        </p:nvSpPr>
        <p:spPr bwMode="auto">
          <a:xfrm>
            <a:off x="6632575" y="2989263"/>
            <a:ext cx="1588" cy="244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85" name="Line 61"/>
          <p:cNvSpPr>
            <a:spLocks noChangeShapeType="1"/>
          </p:cNvSpPr>
          <p:nvPr/>
        </p:nvSpPr>
        <p:spPr bwMode="auto">
          <a:xfrm>
            <a:off x="6592888" y="3241675"/>
            <a:ext cx="777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86" name="Line 99"/>
          <p:cNvSpPr>
            <a:spLocks noChangeShapeType="1"/>
          </p:cNvSpPr>
          <p:nvPr/>
        </p:nvSpPr>
        <p:spPr bwMode="auto">
          <a:xfrm>
            <a:off x="6557963" y="2933700"/>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7" name="Line 100"/>
          <p:cNvSpPr>
            <a:spLocks noChangeShapeType="1"/>
          </p:cNvSpPr>
          <p:nvPr/>
        </p:nvSpPr>
        <p:spPr bwMode="auto">
          <a:xfrm>
            <a:off x="6557963" y="3249613"/>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8" name="Line 101"/>
          <p:cNvSpPr>
            <a:spLocks noChangeShapeType="1"/>
          </p:cNvSpPr>
          <p:nvPr/>
        </p:nvSpPr>
        <p:spPr bwMode="auto">
          <a:xfrm>
            <a:off x="6592888" y="2933700"/>
            <a:ext cx="1587" cy="311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89" name="Line 59"/>
          <p:cNvSpPr>
            <a:spLocks noChangeShapeType="1"/>
          </p:cNvSpPr>
          <p:nvPr/>
        </p:nvSpPr>
        <p:spPr bwMode="auto">
          <a:xfrm>
            <a:off x="7353300" y="3394075"/>
            <a:ext cx="1588" cy="244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90" name="Line 61"/>
          <p:cNvSpPr>
            <a:spLocks noChangeShapeType="1"/>
          </p:cNvSpPr>
          <p:nvPr/>
        </p:nvSpPr>
        <p:spPr bwMode="auto">
          <a:xfrm>
            <a:off x="7313613" y="3646488"/>
            <a:ext cx="777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ar-EG"/>
          </a:p>
        </p:txBody>
      </p:sp>
      <p:sp>
        <p:nvSpPr>
          <p:cNvPr id="26691" name="Line 104"/>
          <p:cNvSpPr>
            <a:spLocks noChangeShapeType="1"/>
          </p:cNvSpPr>
          <p:nvPr/>
        </p:nvSpPr>
        <p:spPr bwMode="auto">
          <a:xfrm>
            <a:off x="7278688" y="3514725"/>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92" name="Line 105"/>
          <p:cNvSpPr>
            <a:spLocks noChangeShapeType="1"/>
          </p:cNvSpPr>
          <p:nvPr/>
        </p:nvSpPr>
        <p:spPr bwMode="auto">
          <a:xfrm>
            <a:off x="7278688" y="3654425"/>
            <a:ext cx="85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93" name="Line 106"/>
          <p:cNvSpPr>
            <a:spLocks noChangeShapeType="1"/>
          </p:cNvSpPr>
          <p:nvPr/>
        </p:nvSpPr>
        <p:spPr bwMode="auto">
          <a:xfrm>
            <a:off x="7315200" y="3519488"/>
            <a:ext cx="0" cy="127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26694" name="Text Box 69"/>
          <p:cNvSpPr txBox="1">
            <a:spLocks noChangeArrowheads="1"/>
          </p:cNvSpPr>
          <p:nvPr/>
        </p:nvSpPr>
        <p:spPr bwMode="auto">
          <a:xfrm>
            <a:off x="2741613" y="3654425"/>
            <a:ext cx="779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b="1"/>
              <a:t>1.33*</a:t>
            </a:r>
            <a:endParaRPr lang="en-US" altLang="ar-EG" sz="1600" b="1"/>
          </a:p>
        </p:txBody>
      </p:sp>
      <p:sp>
        <p:nvSpPr>
          <p:cNvPr id="26695" name="Text Box 69"/>
          <p:cNvSpPr txBox="1">
            <a:spLocks noChangeArrowheads="1"/>
          </p:cNvSpPr>
          <p:nvPr/>
        </p:nvSpPr>
        <p:spPr bwMode="auto">
          <a:xfrm>
            <a:off x="4137025" y="3203575"/>
            <a:ext cx="77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b="1"/>
              <a:t>1.72*</a:t>
            </a:r>
            <a:endParaRPr lang="en-US" altLang="ar-EG" sz="1600" b="1"/>
          </a:p>
        </p:txBody>
      </p:sp>
      <p:sp>
        <p:nvSpPr>
          <p:cNvPr id="26696" name="Text Box 69"/>
          <p:cNvSpPr txBox="1">
            <a:spLocks noChangeArrowheads="1"/>
          </p:cNvSpPr>
          <p:nvPr/>
        </p:nvSpPr>
        <p:spPr bwMode="auto">
          <a:xfrm>
            <a:off x="4811713" y="3382963"/>
            <a:ext cx="779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b="1"/>
              <a:t>1.47*</a:t>
            </a:r>
            <a:endParaRPr lang="en-US" altLang="ar-EG" sz="1600" b="1"/>
          </a:p>
        </p:txBody>
      </p:sp>
      <p:sp>
        <p:nvSpPr>
          <p:cNvPr id="26697" name="Text Box 69"/>
          <p:cNvSpPr txBox="1">
            <a:spLocks noChangeArrowheads="1"/>
          </p:cNvSpPr>
          <p:nvPr/>
        </p:nvSpPr>
        <p:spPr bwMode="auto">
          <a:xfrm>
            <a:off x="6296025" y="2619375"/>
            <a:ext cx="77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b="1"/>
              <a:t>2.48*</a:t>
            </a:r>
            <a:endParaRPr lang="en-US" altLang="ar-EG" sz="1600" b="1"/>
          </a:p>
        </p:txBody>
      </p:sp>
      <p:sp>
        <p:nvSpPr>
          <p:cNvPr id="26698" name="Text Box 69"/>
          <p:cNvSpPr txBox="1">
            <a:spLocks noChangeArrowheads="1"/>
          </p:cNvSpPr>
          <p:nvPr/>
        </p:nvSpPr>
        <p:spPr bwMode="auto">
          <a:xfrm>
            <a:off x="7016750" y="3182938"/>
            <a:ext cx="77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ar-EG" sz="1600" b="1"/>
              <a:t>1.79*</a:t>
            </a:r>
            <a:endParaRPr lang="en-US" altLang="ar-EG" sz="1600" b="1"/>
          </a:p>
        </p:txBody>
      </p:sp>
      <p:sp>
        <p:nvSpPr>
          <p:cNvPr id="26699" name="Rectangle 73"/>
          <p:cNvSpPr>
            <a:spLocks noChangeArrowheads="1"/>
          </p:cNvSpPr>
          <p:nvPr/>
        </p:nvSpPr>
        <p:spPr bwMode="auto">
          <a:xfrm>
            <a:off x="2141538" y="1709738"/>
            <a:ext cx="144462" cy="144462"/>
          </a:xfrm>
          <a:prstGeom prst="rect">
            <a:avLst/>
          </a:prstGeom>
          <a:solidFill>
            <a:srgbClr val="808080">
              <a:alpha val="89803"/>
            </a:srgbClr>
          </a:solidFill>
          <a:ln w="9525">
            <a:solidFill>
              <a:srgbClr val="808080"/>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endParaRPr lang="de-CH" altLang="ar-EG" b="1"/>
          </a:p>
        </p:txBody>
      </p:sp>
      <p:sp>
        <p:nvSpPr>
          <p:cNvPr id="26700" name="Text Box 72"/>
          <p:cNvSpPr txBox="1">
            <a:spLocks noChangeArrowheads="1"/>
          </p:cNvSpPr>
          <p:nvPr/>
        </p:nvSpPr>
        <p:spPr bwMode="auto">
          <a:xfrm>
            <a:off x="2105025" y="1619250"/>
            <a:ext cx="341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7650" indent="-2476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fontAlgn="base">
              <a:spcBef>
                <a:spcPct val="0"/>
              </a:spcBef>
              <a:spcAft>
                <a:spcPct val="0"/>
              </a:spcAft>
              <a:defRPr>
                <a:solidFill>
                  <a:schemeClr val="tx1"/>
                </a:solidFill>
                <a:latin typeface="Arial" pitchFamily="34" charset="0"/>
                <a:cs typeface="Arial" pitchFamily="34" charset="0"/>
              </a:defRPr>
            </a:lvl6pPr>
            <a:lvl7pPr marL="2971800" indent="-228600" algn="l" rtl="0" fontAlgn="base">
              <a:spcBef>
                <a:spcPct val="0"/>
              </a:spcBef>
              <a:spcAft>
                <a:spcPct val="0"/>
              </a:spcAft>
              <a:defRPr>
                <a:solidFill>
                  <a:schemeClr val="tx1"/>
                </a:solidFill>
                <a:latin typeface="Arial" pitchFamily="34" charset="0"/>
                <a:cs typeface="Arial" pitchFamily="34" charset="0"/>
              </a:defRPr>
            </a:lvl7pPr>
            <a:lvl8pPr marL="3429000" indent="-228600" algn="l" rtl="0" fontAlgn="base">
              <a:spcBef>
                <a:spcPct val="0"/>
              </a:spcBef>
              <a:spcAft>
                <a:spcPct val="0"/>
              </a:spcAft>
              <a:defRPr>
                <a:solidFill>
                  <a:schemeClr val="tx1"/>
                </a:solidFill>
                <a:latin typeface="Arial" pitchFamily="34" charset="0"/>
                <a:cs typeface="Arial" pitchFamily="34" charset="0"/>
              </a:defRPr>
            </a:lvl8pPr>
            <a:lvl9pPr marL="3886200" indent="-228600" algn="l" rtl="0" fontAlgn="base">
              <a:spcBef>
                <a:spcPct val="0"/>
              </a:spcBef>
              <a:spcAft>
                <a:spcPct val="0"/>
              </a:spcAft>
              <a:defRPr>
                <a:solidFill>
                  <a:schemeClr val="tx1"/>
                </a:solidFill>
                <a:latin typeface="Arial" pitchFamily="34" charset="0"/>
                <a:cs typeface="Arial" pitchFamily="34" charset="0"/>
              </a:defRPr>
            </a:lvl9pPr>
          </a:lstStyle>
          <a:p>
            <a:r>
              <a:rPr lang="en-GB" altLang="ar-EG" sz="1600" b="1"/>
              <a:t>    Hospitalization</a:t>
            </a:r>
            <a:endParaRPr lang="en-US" altLang="ar-EG" sz="1600" b="1"/>
          </a:p>
        </p:txBody>
      </p:sp>
    </p:spTree>
    <p:extLst>
      <p:ext uri="{BB962C8B-B14F-4D97-AF65-F5344CB8AC3E}">
        <p14:creationId xmlns:p14="http://schemas.microsoft.com/office/powerpoint/2010/main" val="9127112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2438400"/>
            <a:ext cx="7847013"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ar-EG" sz="2800">
                <a:latin typeface="Arial" pitchFamily="34" charset="0"/>
              </a:rPr>
              <a:t>“in fact, clinical guidelines are supposed to be guides, not rules, and tailoring of therapy is a critical aspect of management because </a:t>
            </a:r>
            <a:r>
              <a:rPr lang="en-US" altLang="ar-EG" sz="2800" b="1" i="1" u="sng">
                <a:solidFill>
                  <a:srgbClr val="FF5050"/>
                </a:solidFill>
                <a:latin typeface="Arial" pitchFamily="34" charset="0"/>
              </a:rPr>
              <a:t>‘one size certainly does not fit all patients’. </a:t>
            </a:r>
          </a:p>
          <a:p>
            <a:pPr algn="just"/>
            <a:endParaRPr lang="en-US" altLang="ar-EG" sz="2800" b="1" i="1" u="sng">
              <a:solidFill>
                <a:srgbClr val="FF5050"/>
              </a:solidFill>
              <a:latin typeface="Arial" pitchFamily="34" charset="0"/>
            </a:endParaRPr>
          </a:p>
        </p:txBody>
      </p:sp>
    </p:spTree>
    <p:extLst>
      <p:ext uri="{BB962C8B-B14F-4D97-AF65-F5344CB8AC3E}">
        <p14:creationId xmlns:p14="http://schemas.microsoft.com/office/powerpoint/2010/main" val="2882405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altLang="ar-EG" b="1" dirty="0"/>
              <a:t>Summary, target</a:t>
            </a:r>
          </a:p>
        </p:txBody>
      </p:sp>
      <p:sp>
        <p:nvSpPr>
          <p:cNvPr id="37891" name="Rectangle 3"/>
          <p:cNvSpPr>
            <a:spLocks noGrp="1" noChangeArrowheads="1"/>
          </p:cNvSpPr>
          <p:nvPr>
            <p:ph type="body" idx="1"/>
          </p:nvPr>
        </p:nvSpPr>
        <p:spPr/>
        <p:txBody>
          <a:bodyPr/>
          <a:lstStyle/>
          <a:p>
            <a:r>
              <a:rPr lang="en-US" altLang="ar-EG" sz="2800" b="1" i="1">
                <a:solidFill>
                  <a:srgbClr val="FF6600"/>
                </a:solidFill>
              </a:rPr>
              <a:t>Targeting</a:t>
            </a:r>
            <a:r>
              <a:rPr lang="en-US" altLang="ar-EG" sz="2800"/>
              <a:t> 10 (10.5)-12g/dl is safe in dx and pre dx patients</a:t>
            </a:r>
          </a:p>
          <a:p>
            <a:r>
              <a:rPr lang="en-US" altLang="ar-EG" sz="2800" b="1" i="1">
                <a:solidFill>
                  <a:srgbClr val="FF6600"/>
                </a:solidFill>
              </a:rPr>
              <a:t>Targeting</a:t>
            </a:r>
            <a:r>
              <a:rPr lang="en-US" altLang="ar-EG" sz="2800"/>
              <a:t> higher Hb is risky in older patients, diabetics, CVD and poor responders to ESA.</a:t>
            </a:r>
          </a:p>
          <a:p>
            <a:r>
              <a:rPr lang="en-US" altLang="ar-EG" sz="2800"/>
              <a:t>Risks of higher Hb only refer to </a:t>
            </a:r>
            <a:r>
              <a:rPr lang="en-US" altLang="ar-EG" sz="2800" b="1" i="1">
                <a:solidFill>
                  <a:srgbClr val="FF6600"/>
                </a:solidFill>
              </a:rPr>
              <a:t>TARGETING</a:t>
            </a:r>
            <a:r>
              <a:rPr lang="en-US" altLang="ar-EG" sz="2800"/>
              <a:t> higher levels using ESA</a:t>
            </a:r>
          </a:p>
          <a:p>
            <a:r>
              <a:rPr lang="en-US" altLang="ar-EG" sz="2800"/>
              <a:t>Special considerations for healthier and younger as well as symptomatising patients</a:t>
            </a:r>
          </a:p>
        </p:txBody>
      </p:sp>
    </p:spTree>
    <p:extLst>
      <p:ext uri="{BB962C8B-B14F-4D97-AF65-F5344CB8AC3E}">
        <p14:creationId xmlns:p14="http://schemas.microsoft.com/office/powerpoint/2010/main" val="1962811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ctrTitle"/>
          </p:nvPr>
        </p:nvSpPr>
        <p:spPr/>
        <p:txBody>
          <a:bodyPr>
            <a:normAutofit/>
          </a:bodyPr>
          <a:lstStyle/>
          <a:p>
            <a:r>
              <a:rPr lang="en-US" altLang="ar-EG" sz="6000" b="1" dirty="0">
                <a:solidFill>
                  <a:srgbClr val="FF0000"/>
                </a:solidFill>
              </a:rPr>
              <a:t>Managing Iron Needs</a:t>
            </a:r>
          </a:p>
        </p:txBody>
      </p:sp>
    </p:spTree>
    <p:extLst>
      <p:ext uri="{BB962C8B-B14F-4D97-AF65-F5344CB8AC3E}">
        <p14:creationId xmlns:p14="http://schemas.microsoft.com/office/powerpoint/2010/main" val="136375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altLang="ar-EG" b="1" dirty="0">
                <a:solidFill>
                  <a:srgbClr val="FF0000"/>
                </a:solidFill>
              </a:rPr>
              <a:t>Diagnosing iron deficiency</a:t>
            </a:r>
          </a:p>
        </p:txBody>
      </p:sp>
      <p:sp>
        <p:nvSpPr>
          <p:cNvPr id="51203" name="Rectangle 3"/>
          <p:cNvSpPr>
            <a:spLocks noGrp="1" noChangeArrowheads="1"/>
          </p:cNvSpPr>
          <p:nvPr>
            <p:ph type="body" idx="1"/>
          </p:nvPr>
        </p:nvSpPr>
        <p:spPr/>
        <p:txBody>
          <a:bodyPr>
            <a:normAutofit/>
          </a:bodyPr>
          <a:lstStyle/>
          <a:p>
            <a:r>
              <a:rPr lang="en-US" altLang="ar-EG" sz="2800" dirty="0"/>
              <a:t>Absolute deficiency</a:t>
            </a:r>
          </a:p>
          <a:p>
            <a:pPr lvl="1"/>
            <a:r>
              <a:rPr lang="en-US" altLang="ar-EG" sz="2400" dirty="0" err="1"/>
              <a:t>TSat</a:t>
            </a:r>
            <a:r>
              <a:rPr lang="en-US" altLang="ar-EG" sz="2400" dirty="0"/>
              <a:t> </a:t>
            </a:r>
          </a:p>
          <a:p>
            <a:pPr lvl="2"/>
            <a:r>
              <a:rPr lang="en-US" altLang="ar-EG" sz="1800" dirty="0"/>
              <a:t>Flaws related to </a:t>
            </a:r>
            <a:r>
              <a:rPr lang="en-US" altLang="ar-EG" sz="1800" dirty="0" err="1"/>
              <a:t>nutitional</a:t>
            </a:r>
            <a:r>
              <a:rPr lang="en-US" altLang="ar-EG" sz="1800" dirty="0"/>
              <a:t> transferrin deficiency</a:t>
            </a:r>
          </a:p>
          <a:p>
            <a:pPr lvl="1"/>
            <a:endParaRPr lang="en-US" altLang="ar-EG" sz="2400" dirty="0" smtClean="0"/>
          </a:p>
          <a:p>
            <a:pPr lvl="1"/>
            <a:r>
              <a:rPr lang="en-US" altLang="ar-EG" sz="2400" dirty="0" smtClean="0"/>
              <a:t>Ferritin</a:t>
            </a:r>
            <a:endParaRPr lang="en-US" altLang="ar-EG" sz="2400" dirty="0"/>
          </a:p>
          <a:p>
            <a:pPr lvl="2"/>
            <a:r>
              <a:rPr lang="en-US" altLang="ar-EG" sz="1800" dirty="0"/>
              <a:t>Flaws related to inflammation</a:t>
            </a:r>
          </a:p>
          <a:p>
            <a:pPr lvl="1"/>
            <a:endParaRPr lang="en-US" altLang="ar-EG" sz="2400" dirty="0" smtClean="0"/>
          </a:p>
          <a:p>
            <a:pPr lvl="1"/>
            <a:r>
              <a:rPr lang="en-US" altLang="ar-EG" sz="2400" dirty="0" smtClean="0"/>
              <a:t>Percentage </a:t>
            </a:r>
            <a:r>
              <a:rPr lang="en-US" altLang="ar-EG" sz="2400" dirty="0"/>
              <a:t>microcytic cells</a:t>
            </a:r>
          </a:p>
          <a:p>
            <a:pPr lvl="2"/>
            <a:r>
              <a:rPr lang="en-US" altLang="ar-EG" sz="1800" dirty="0"/>
              <a:t>Flaws related to cell swelling</a:t>
            </a:r>
          </a:p>
          <a:p>
            <a:pPr lvl="1"/>
            <a:endParaRPr lang="en-US" altLang="ar-EG" sz="2400" dirty="0" smtClean="0"/>
          </a:p>
          <a:p>
            <a:pPr lvl="1"/>
            <a:r>
              <a:rPr lang="en-US" altLang="ar-EG" sz="2400" dirty="0" smtClean="0"/>
              <a:t>Reticulocyte </a:t>
            </a:r>
            <a:r>
              <a:rPr lang="en-US" altLang="ar-EG" sz="2400" dirty="0" err="1"/>
              <a:t>Hb</a:t>
            </a:r>
            <a:r>
              <a:rPr lang="en-US" altLang="ar-EG" sz="2400" dirty="0"/>
              <a:t> content</a:t>
            </a:r>
          </a:p>
        </p:txBody>
      </p:sp>
    </p:spTree>
    <p:extLst>
      <p:ext uri="{BB962C8B-B14F-4D97-AF65-F5344CB8AC3E}">
        <p14:creationId xmlns:p14="http://schemas.microsoft.com/office/powerpoint/2010/main" val="511620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p:txBody>
          <a:bodyPr/>
          <a:lstStyle/>
          <a:p>
            <a:r>
              <a:rPr lang="en-US" altLang="ar-EG" sz="2800" dirty="0"/>
              <a:t>Functional deficiency</a:t>
            </a:r>
          </a:p>
          <a:p>
            <a:pPr lvl="1"/>
            <a:r>
              <a:rPr lang="en-US" altLang="ar-EG" sz="2400" dirty="0"/>
              <a:t>Pathophysiology</a:t>
            </a:r>
          </a:p>
          <a:p>
            <a:pPr lvl="2"/>
            <a:r>
              <a:rPr lang="en-US" altLang="ar-EG" sz="1800" dirty="0"/>
              <a:t>Inflammation, </a:t>
            </a:r>
            <a:r>
              <a:rPr lang="en-US" altLang="ar-EG" sz="1800" dirty="0" err="1"/>
              <a:t>hepcidin</a:t>
            </a:r>
            <a:r>
              <a:rPr lang="en-US" altLang="ar-EG" sz="1800" dirty="0"/>
              <a:t>, transferrin deficiency</a:t>
            </a:r>
          </a:p>
          <a:p>
            <a:pPr lvl="1"/>
            <a:endParaRPr lang="en-US" altLang="ar-EG" sz="2400" dirty="0" smtClean="0"/>
          </a:p>
          <a:p>
            <a:pPr lvl="1"/>
            <a:r>
              <a:rPr lang="en-US" altLang="ar-EG" sz="2400" dirty="0" smtClean="0"/>
              <a:t>Lab </a:t>
            </a:r>
            <a:r>
              <a:rPr lang="en-US" altLang="ar-EG" sz="2400" dirty="0"/>
              <a:t>diagnosis</a:t>
            </a:r>
          </a:p>
          <a:p>
            <a:pPr lvl="2"/>
            <a:r>
              <a:rPr lang="en-US" altLang="ar-EG" sz="1800" dirty="0"/>
              <a:t>High ferritin, low TSAT</a:t>
            </a:r>
          </a:p>
          <a:p>
            <a:pPr lvl="1"/>
            <a:endParaRPr lang="en-US" altLang="ar-EG" sz="2400" dirty="0" smtClean="0"/>
          </a:p>
          <a:p>
            <a:pPr lvl="1"/>
            <a:r>
              <a:rPr lang="en-US" altLang="ar-EG" sz="2400" dirty="0" smtClean="0"/>
              <a:t>Clinical</a:t>
            </a:r>
            <a:endParaRPr lang="en-US" altLang="ar-EG" sz="2400" dirty="0"/>
          </a:p>
          <a:p>
            <a:pPr lvl="2"/>
            <a:r>
              <a:rPr lang="en-US" altLang="ar-EG" sz="1800" dirty="0"/>
              <a:t>Therapeutic testing</a:t>
            </a:r>
          </a:p>
        </p:txBody>
      </p:sp>
      <p:sp>
        <p:nvSpPr>
          <p:cNvPr id="52228" name="Rectangle 4"/>
          <p:cNvSpPr>
            <a:spLocks noGrp="1" noChangeArrowheads="1"/>
          </p:cNvSpPr>
          <p:nvPr>
            <p:ph type="title"/>
          </p:nvPr>
        </p:nvSpPr>
        <p:spPr>
          <a:noFill/>
          <a:ln/>
        </p:spPr>
        <p:txBody>
          <a:bodyPr>
            <a:normAutofit/>
          </a:bodyPr>
          <a:lstStyle/>
          <a:p>
            <a:pPr algn="ctr"/>
            <a:r>
              <a:rPr lang="en-US" altLang="ar-EG" b="1" dirty="0">
                <a:solidFill>
                  <a:srgbClr val="FF0000"/>
                </a:solidFill>
              </a:rPr>
              <a:t>Diagnosing iron deficiency</a:t>
            </a:r>
          </a:p>
        </p:txBody>
      </p:sp>
    </p:spTree>
    <p:extLst>
      <p:ext uri="{BB962C8B-B14F-4D97-AF65-F5344CB8AC3E}">
        <p14:creationId xmlns:p14="http://schemas.microsoft.com/office/powerpoint/2010/main" val="279559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altLang="ar-EG" b="1" dirty="0">
                <a:solidFill>
                  <a:srgbClr val="FF0000"/>
                </a:solidFill>
              </a:rPr>
              <a:t>“Targets” of iron repletion</a:t>
            </a:r>
          </a:p>
        </p:txBody>
      </p:sp>
      <p:sp>
        <p:nvSpPr>
          <p:cNvPr id="54275" name="Rectangle 3"/>
          <p:cNvSpPr>
            <a:spLocks noGrp="1" noChangeArrowheads="1"/>
          </p:cNvSpPr>
          <p:nvPr>
            <p:ph type="body" idx="1"/>
          </p:nvPr>
        </p:nvSpPr>
        <p:spPr/>
        <p:txBody>
          <a:bodyPr/>
          <a:lstStyle/>
          <a:p>
            <a:endParaRPr lang="en-US" altLang="ar-EG" sz="2800" dirty="0" smtClean="0"/>
          </a:p>
          <a:p>
            <a:r>
              <a:rPr lang="en-US" altLang="ar-EG" sz="2800" dirty="0" smtClean="0"/>
              <a:t>Ferritin </a:t>
            </a:r>
            <a:r>
              <a:rPr lang="en-US" altLang="ar-EG" sz="2800" dirty="0"/>
              <a:t>&gt; 200 (</a:t>
            </a:r>
            <a:r>
              <a:rPr lang="en-US" altLang="ar-EG" sz="2800" dirty="0" err="1"/>
              <a:t>Hdx</a:t>
            </a:r>
            <a:r>
              <a:rPr lang="en-US" altLang="ar-EG" sz="2800" dirty="0"/>
              <a:t>)/100 (NDD and PD), up to 500</a:t>
            </a:r>
          </a:p>
          <a:p>
            <a:endParaRPr lang="en-US" altLang="ar-EG" sz="2800" dirty="0" smtClean="0"/>
          </a:p>
          <a:p>
            <a:endParaRPr lang="en-US" altLang="ar-EG" sz="2800" dirty="0"/>
          </a:p>
          <a:p>
            <a:r>
              <a:rPr lang="en-US" altLang="ar-EG" sz="2800" dirty="0" err="1" smtClean="0"/>
              <a:t>TSat</a:t>
            </a:r>
            <a:endParaRPr lang="en-US" altLang="ar-EG" sz="2800" dirty="0"/>
          </a:p>
          <a:p>
            <a:pPr lvl="1"/>
            <a:r>
              <a:rPr lang="en-US" altLang="ar-EG" sz="2400" dirty="0"/>
              <a:t>20-30</a:t>
            </a:r>
          </a:p>
          <a:p>
            <a:endParaRPr lang="en-US" altLang="ar-EG" dirty="0"/>
          </a:p>
        </p:txBody>
      </p:sp>
    </p:spTree>
    <p:extLst>
      <p:ext uri="{BB962C8B-B14F-4D97-AF65-F5344CB8AC3E}">
        <p14:creationId xmlns:p14="http://schemas.microsoft.com/office/powerpoint/2010/main" val="334247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01" y="361668"/>
            <a:ext cx="7901349" cy="6169746"/>
          </a:xfrm>
          <a:prstGeom prst="rect">
            <a:avLst/>
          </a:prstGeom>
        </p:spPr>
      </p:pic>
    </p:spTree>
    <p:extLst>
      <p:ext uri="{BB962C8B-B14F-4D97-AF65-F5344CB8AC3E}">
        <p14:creationId xmlns:p14="http://schemas.microsoft.com/office/powerpoint/2010/main" val="531794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09" y="685539"/>
            <a:ext cx="7767991" cy="5734562"/>
          </a:xfrm>
          <a:prstGeom prst="rect">
            <a:avLst/>
          </a:prstGeom>
        </p:spPr>
      </p:pic>
    </p:spTree>
    <p:extLst>
      <p:ext uri="{BB962C8B-B14F-4D97-AF65-F5344CB8AC3E}">
        <p14:creationId xmlns:p14="http://schemas.microsoft.com/office/powerpoint/2010/main" val="76792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51" y="333084"/>
            <a:ext cx="7498689" cy="6048666"/>
          </a:xfrm>
          <a:prstGeom prst="rect">
            <a:avLst/>
          </a:prstGeom>
        </p:spPr>
      </p:pic>
    </p:spTree>
    <p:extLst>
      <p:ext uri="{BB962C8B-B14F-4D97-AF65-F5344CB8AC3E}">
        <p14:creationId xmlns:p14="http://schemas.microsoft.com/office/powerpoint/2010/main" val="161149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8112" y="260648"/>
            <a:ext cx="6232525" cy="742950"/>
          </a:xfrm>
          <a:noFill/>
        </p:spPr>
        <p:txBody>
          <a:bodyPr lIns="90488" tIns="44450" rIns="90488" bIns="44450">
            <a:normAutofit/>
          </a:bodyPr>
          <a:lstStyle/>
          <a:p>
            <a:pPr eaLnBrk="1" hangingPunct="1"/>
            <a:r>
              <a:rPr lang="en-US" altLang="en-US" sz="3200" dirty="0">
                <a:solidFill>
                  <a:srgbClr val="002060"/>
                </a:solidFill>
              </a:rPr>
              <a:t>Effect of </a:t>
            </a:r>
            <a:r>
              <a:rPr lang="en-US" altLang="en-US" sz="3200" dirty="0" smtClean="0">
                <a:solidFill>
                  <a:srgbClr val="FF0000"/>
                </a:solidFill>
              </a:rPr>
              <a:t>1 </a:t>
            </a:r>
            <a:r>
              <a:rPr lang="en-US" altLang="en-US" sz="3200" dirty="0">
                <a:solidFill>
                  <a:srgbClr val="002060"/>
                </a:solidFill>
              </a:rPr>
              <a:t>g/</a:t>
            </a:r>
            <a:r>
              <a:rPr lang="en-US" altLang="en-US" sz="3200" dirty="0" err="1">
                <a:solidFill>
                  <a:srgbClr val="002060"/>
                </a:solidFill>
              </a:rPr>
              <a:t>dL</a:t>
            </a:r>
            <a:r>
              <a:rPr lang="en-US" altLang="en-US" sz="3200" dirty="0" smtClean="0">
                <a:solidFill>
                  <a:srgbClr val="FF0000"/>
                </a:solidFill>
              </a:rPr>
              <a:t> </a:t>
            </a:r>
            <a:r>
              <a:rPr lang="en-US" altLang="en-US" sz="3200" dirty="0">
                <a:solidFill>
                  <a:srgbClr val="002060"/>
                </a:solidFill>
              </a:rPr>
              <a:t>fall in </a:t>
            </a:r>
            <a:r>
              <a:rPr lang="en-US" altLang="en-US" sz="3200" dirty="0" err="1">
                <a:solidFill>
                  <a:srgbClr val="002060"/>
                </a:solidFill>
              </a:rPr>
              <a:t>Hb</a:t>
            </a:r>
            <a:endParaRPr lang="en-US" altLang="en-US" sz="3200" dirty="0">
              <a:solidFill>
                <a:srgbClr val="002060"/>
              </a:solidFill>
            </a:endParaRPr>
          </a:p>
        </p:txBody>
      </p:sp>
      <p:sp>
        <p:nvSpPr>
          <p:cNvPr id="14339" name="Rectangle 3"/>
          <p:cNvSpPr>
            <a:spLocks noChangeArrowheads="1"/>
          </p:cNvSpPr>
          <p:nvPr/>
        </p:nvSpPr>
        <p:spPr bwMode="auto">
          <a:xfrm>
            <a:off x="2943225" y="3005138"/>
            <a:ext cx="349250" cy="18923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0" name="Rectangle 4"/>
          <p:cNvSpPr>
            <a:spLocks noChangeArrowheads="1"/>
          </p:cNvSpPr>
          <p:nvPr/>
        </p:nvSpPr>
        <p:spPr bwMode="auto">
          <a:xfrm>
            <a:off x="3876675" y="2033588"/>
            <a:ext cx="349250" cy="28638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1" name="Rectangle 5"/>
          <p:cNvSpPr>
            <a:spLocks noChangeArrowheads="1"/>
          </p:cNvSpPr>
          <p:nvPr/>
        </p:nvSpPr>
        <p:spPr bwMode="auto">
          <a:xfrm>
            <a:off x="4810125" y="1900238"/>
            <a:ext cx="349250" cy="2997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2" name="Rectangle 6"/>
          <p:cNvSpPr>
            <a:spLocks noChangeArrowheads="1"/>
          </p:cNvSpPr>
          <p:nvPr/>
        </p:nvSpPr>
        <p:spPr bwMode="auto">
          <a:xfrm>
            <a:off x="5743575" y="2490788"/>
            <a:ext cx="349250" cy="24066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3" name="Rectangle 7"/>
          <p:cNvSpPr>
            <a:spLocks noChangeArrowheads="1"/>
          </p:cNvSpPr>
          <p:nvPr/>
        </p:nvSpPr>
        <p:spPr bwMode="auto">
          <a:xfrm>
            <a:off x="6677025" y="3005138"/>
            <a:ext cx="349250" cy="18923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4" name="Rectangle 8"/>
          <p:cNvSpPr>
            <a:spLocks noChangeArrowheads="1"/>
          </p:cNvSpPr>
          <p:nvPr/>
        </p:nvSpPr>
        <p:spPr bwMode="auto">
          <a:xfrm>
            <a:off x="7610475" y="2509838"/>
            <a:ext cx="349250" cy="23876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4345" name="Group 9"/>
          <p:cNvGrpSpPr>
            <a:grpSpLocks/>
          </p:cNvGrpSpPr>
          <p:nvPr/>
        </p:nvGrpSpPr>
        <p:grpSpPr bwMode="auto">
          <a:xfrm>
            <a:off x="2505075" y="1747838"/>
            <a:ext cx="5683250" cy="3168650"/>
            <a:chOff x="1000" y="1264"/>
            <a:chExt cx="3580" cy="1996"/>
          </a:xfrm>
        </p:grpSpPr>
        <p:sp>
          <p:nvSpPr>
            <p:cNvPr id="14370" name="Line 10"/>
            <p:cNvSpPr>
              <a:spLocks noChangeShapeType="1"/>
            </p:cNvSpPr>
            <p:nvPr/>
          </p:nvSpPr>
          <p:spPr bwMode="auto">
            <a:xfrm flipV="1">
              <a:off x="1080" y="1264"/>
              <a:ext cx="0" cy="199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1" name="Line 11"/>
            <p:cNvSpPr>
              <a:spLocks noChangeShapeType="1"/>
            </p:cNvSpPr>
            <p:nvPr/>
          </p:nvSpPr>
          <p:spPr bwMode="auto">
            <a:xfrm flipH="1">
              <a:off x="1000" y="1278"/>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2" name="Line 12"/>
            <p:cNvSpPr>
              <a:spLocks noChangeShapeType="1"/>
            </p:cNvSpPr>
            <p:nvPr/>
          </p:nvSpPr>
          <p:spPr bwMode="auto">
            <a:xfrm flipH="1">
              <a:off x="1000" y="1530"/>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3" name="Line 13"/>
            <p:cNvSpPr>
              <a:spLocks noChangeShapeType="1"/>
            </p:cNvSpPr>
            <p:nvPr/>
          </p:nvSpPr>
          <p:spPr bwMode="auto">
            <a:xfrm flipH="1">
              <a:off x="1000" y="1782"/>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4" name="Line 14"/>
            <p:cNvSpPr>
              <a:spLocks noChangeShapeType="1"/>
            </p:cNvSpPr>
            <p:nvPr/>
          </p:nvSpPr>
          <p:spPr bwMode="auto">
            <a:xfrm flipH="1">
              <a:off x="1000" y="2028"/>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5" name="Line 15"/>
            <p:cNvSpPr>
              <a:spLocks noChangeShapeType="1"/>
            </p:cNvSpPr>
            <p:nvPr/>
          </p:nvSpPr>
          <p:spPr bwMode="auto">
            <a:xfrm flipH="1">
              <a:off x="1000" y="2274"/>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6" name="Line 16"/>
            <p:cNvSpPr>
              <a:spLocks noChangeShapeType="1"/>
            </p:cNvSpPr>
            <p:nvPr/>
          </p:nvSpPr>
          <p:spPr bwMode="auto">
            <a:xfrm flipH="1">
              <a:off x="1000" y="2520"/>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7" name="Line 17"/>
            <p:cNvSpPr>
              <a:spLocks noChangeShapeType="1"/>
            </p:cNvSpPr>
            <p:nvPr/>
          </p:nvSpPr>
          <p:spPr bwMode="auto">
            <a:xfrm flipH="1">
              <a:off x="1000" y="2766"/>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8" name="Line 18"/>
            <p:cNvSpPr>
              <a:spLocks noChangeShapeType="1"/>
            </p:cNvSpPr>
            <p:nvPr/>
          </p:nvSpPr>
          <p:spPr bwMode="auto">
            <a:xfrm flipH="1">
              <a:off x="1000" y="3012"/>
              <a:ext cx="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9" name="Line 19"/>
            <p:cNvSpPr>
              <a:spLocks noChangeShapeType="1"/>
            </p:cNvSpPr>
            <p:nvPr/>
          </p:nvSpPr>
          <p:spPr bwMode="auto">
            <a:xfrm flipH="1">
              <a:off x="1000" y="3258"/>
              <a:ext cx="358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4346" name="Rectangle 20"/>
          <p:cNvSpPr>
            <a:spLocks noChangeArrowheads="1"/>
          </p:cNvSpPr>
          <p:nvPr/>
        </p:nvSpPr>
        <p:spPr bwMode="auto">
          <a:xfrm>
            <a:off x="2019300" y="1573213"/>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1.6</a:t>
            </a:r>
          </a:p>
        </p:txBody>
      </p:sp>
      <p:sp>
        <p:nvSpPr>
          <p:cNvPr id="14347" name="Rectangle 21"/>
          <p:cNvSpPr>
            <a:spLocks noChangeArrowheads="1"/>
          </p:cNvSpPr>
          <p:nvPr/>
        </p:nvSpPr>
        <p:spPr bwMode="auto">
          <a:xfrm>
            <a:off x="2019300" y="1963738"/>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1.4</a:t>
            </a:r>
          </a:p>
        </p:txBody>
      </p:sp>
      <p:sp>
        <p:nvSpPr>
          <p:cNvPr id="14348" name="Rectangle 22"/>
          <p:cNvSpPr>
            <a:spLocks noChangeArrowheads="1"/>
          </p:cNvSpPr>
          <p:nvPr/>
        </p:nvSpPr>
        <p:spPr bwMode="auto">
          <a:xfrm>
            <a:off x="2019300" y="2354263"/>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1.2</a:t>
            </a:r>
          </a:p>
        </p:txBody>
      </p:sp>
      <p:sp>
        <p:nvSpPr>
          <p:cNvPr id="14349" name="Rectangle 23"/>
          <p:cNvSpPr>
            <a:spLocks noChangeArrowheads="1"/>
          </p:cNvSpPr>
          <p:nvPr/>
        </p:nvSpPr>
        <p:spPr bwMode="auto">
          <a:xfrm>
            <a:off x="2019300" y="2744788"/>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1.0</a:t>
            </a:r>
          </a:p>
        </p:txBody>
      </p:sp>
      <p:sp>
        <p:nvSpPr>
          <p:cNvPr id="14350" name="Rectangle 24"/>
          <p:cNvSpPr>
            <a:spLocks noChangeArrowheads="1"/>
          </p:cNvSpPr>
          <p:nvPr/>
        </p:nvSpPr>
        <p:spPr bwMode="auto">
          <a:xfrm>
            <a:off x="2019300" y="3135313"/>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0.8</a:t>
            </a:r>
          </a:p>
        </p:txBody>
      </p:sp>
      <p:sp>
        <p:nvSpPr>
          <p:cNvPr id="14351" name="Rectangle 25"/>
          <p:cNvSpPr>
            <a:spLocks noChangeArrowheads="1"/>
          </p:cNvSpPr>
          <p:nvPr/>
        </p:nvSpPr>
        <p:spPr bwMode="auto">
          <a:xfrm>
            <a:off x="2019300" y="3525838"/>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0.6</a:t>
            </a:r>
          </a:p>
        </p:txBody>
      </p:sp>
      <p:sp>
        <p:nvSpPr>
          <p:cNvPr id="14352" name="Rectangle 26"/>
          <p:cNvSpPr>
            <a:spLocks noChangeArrowheads="1"/>
          </p:cNvSpPr>
          <p:nvPr/>
        </p:nvSpPr>
        <p:spPr bwMode="auto">
          <a:xfrm>
            <a:off x="2019300" y="3916363"/>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0.4</a:t>
            </a:r>
          </a:p>
        </p:txBody>
      </p:sp>
      <p:sp>
        <p:nvSpPr>
          <p:cNvPr id="14353" name="Rectangle 27"/>
          <p:cNvSpPr>
            <a:spLocks noChangeArrowheads="1"/>
          </p:cNvSpPr>
          <p:nvPr/>
        </p:nvSpPr>
        <p:spPr bwMode="auto">
          <a:xfrm>
            <a:off x="2019300" y="4306888"/>
            <a:ext cx="498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0.2</a:t>
            </a:r>
          </a:p>
        </p:txBody>
      </p:sp>
      <p:sp>
        <p:nvSpPr>
          <p:cNvPr id="14354" name="Rectangle 28"/>
          <p:cNvSpPr>
            <a:spLocks noChangeArrowheads="1"/>
          </p:cNvSpPr>
          <p:nvPr/>
        </p:nvSpPr>
        <p:spPr bwMode="auto">
          <a:xfrm>
            <a:off x="2209800" y="469741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a:ea typeface="Times New Roman (Hebrew)"/>
                <a:cs typeface="Times New Roman (Hebrew)"/>
              </a:rPr>
              <a:t>0</a:t>
            </a:r>
          </a:p>
        </p:txBody>
      </p:sp>
      <p:sp>
        <p:nvSpPr>
          <p:cNvPr id="14355" name="Rectangle 29"/>
          <p:cNvSpPr>
            <a:spLocks noChangeArrowheads="1"/>
          </p:cNvSpPr>
          <p:nvPr/>
        </p:nvSpPr>
        <p:spPr bwMode="auto">
          <a:xfrm>
            <a:off x="2736850" y="4906963"/>
            <a:ext cx="7572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700">
                <a:ea typeface="Times New Roman (Hebrew)"/>
                <a:cs typeface="Times New Roman (Hebrew)"/>
              </a:rPr>
              <a:t>CLVH</a:t>
            </a:r>
          </a:p>
        </p:txBody>
      </p:sp>
      <p:sp>
        <p:nvSpPr>
          <p:cNvPr id="14356" name="Rectangle 30"/>
          <p:cNvSpPr>
            <a:spLocks noChangeArrowheads="1"/>
          </p:cNvSpPr>
          <p:nvPr/>
        </p:nvSpPr>
        <p:spPr bwMode="auto">
          <a:xfrm>
            <a:off x="3649663" y="4906963"/>
            <a:ext cx="75723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700">
                <a:ea typeface="Times New Roman (Hebrew)"/>
                <a:cs typeface="Times New Roman (Hebrew)"/>
              </a:rPr>
              <a:t>LV Dil</a:t>
            </a:r>
          </a:p>
        </p:txBody>
      </p:sp>
      <p:sp>
        <p:nvSpPr>
          <p:cNvPr id="14357" name="Rectangle 31"/>
          <p:cNvSpPr>
            <a:spLocks noChangeArrowheads="1"/>
          </p:cNvSpPr>
          <p:nvPr/>
        </p:nvSpPr>
        <p:spPr bwMode="auto">
          <a:xfrm>
            <a:off x="4648200" y="4906963"/>
            <a:ext cx="612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700">
                <a:ea typeface="Times New Roman (Hebrew)"/>
                <a:cs typeface="Times New Roman (Hebrew)"/>
              </a:rPr>
              <a:t>SDF</a:t>
            </a:r>
          </a:p>
        </p:txBody>
      </p:sp>
      <p:sp>
        <p:nvSpPr>
          <p:cNvPr id="14358" name="Rectangle 32"/>
          <p:cNvSpPr>
            <a:spLocks noChangeArrowheads="1"/>
          </p:cNvSpPr>
          <p:nvPr/>
        </p:nvSpPr>
        <p:spPr bwMode="auto">
          <a:xfrm>
            <a:off x="5565775" y="4906963"/>
            <a:ext cx="6238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700">
                <a:ea typeface="Times New Roman (Hebrew)"/>
                <a:cs typeface="Times New Roman (Hebrew)"/>
              </a:rPr>
              <a:t>CCF</a:t>
            </a:r>
          </a:p>
        </p:txBody>
      </p:sp>
      <p:sp>
        <p:nvSpPr>
          <p:cNvPr id="14359" name="Rectangle 33"/>
          <p:cNvSpPr>
            <a:spLocks noChangeArrowheads="1"/>
          </p:cNvSpPr>
          <p:nvPr/>
        </p:nvSpPr>
        <p:spPr bwMode="auto">
          <a:xfrm>
            <a:off x="6545263" y="4906963"/>
            <a:ext cx="5524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700">
                <a:ea typeface="Times New Roman (Hebrew)"/>
                <a:cs typeface="Times New Roman (Hebrew)"/>
              </a:rPr>
              <a:t>IHD</a:t>
            </a:r>
          </a:p>
        </p:txBody>
      </p:sp>
      <p:sp>
        <p:nvSpPr>
          <p:cNvPr id="14360" name="Rectangle 34"/>
          <p:cNvSpPr>
            <a:spLocks noChangeArrowheads="1"/>
          </p:cNvSpPr>
          <p:nvPr/>
        </p:nvSpPr>
        <p:spPr bwMode="auto">
          <a:xfrm>
            <a:off x="7383463" y="4906963"/>
            <a:ext cx="758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700">
                <a:ea typeface="Times New Roman (Hebrew)"/>
                <a:cs typeface="Times New Roman (Hebrew)"/>
              </a:rPr>
              <a:t>Death</a:t>
            </a:r>
          </a:p>
        </p:txBody>
      </p:sp>
      <p:sp>
        <p:nvSpPr>
          <p:cNvPr id="14361" name="Rectangle 35"/>
          <p:cNvSpPr>
            <a:spLocks noChangeArrowheads="1"/>
          </p:cNvSpPr>
          <p:nvPr/>
        </p:nvSpPr>
        <p:spPr bwMode="auto">
          <a:xfrm>
            <a:off x="2946400" y="268446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ea typeface="Times New Roman (Hebrew)"/>
                <a:cs typeface="Times New Roman (Hebrew)"/>
              </a:rPr>
              <a:t>1</a:t>
            </a:r>
          </a:p>
        </p:txBody>
      </p:sp>
      <p:sp>
        <p:nvSpPr>
          <p:cNvPr id="14362" name="Rectangle 36"/>
          <p:cNvSpPr>
            <a:spLocks noChangeArrowheads="1"/>
          </p:cNvSpPr>
          <p:nvPr/>
        </p:nvSpPr>
        <p:spPr bwMode="auto">
          <a:xfrm>
            <a:off x="3714750" y="1687513"/>
            <a:ext cx="625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ea typeface="Times New Roman (Hebrew)"/>
                <a:cs typeface="Times New Roman (Hebrew)"/>
              </a:rPr>
              <a:t>1.49</a:t>
            </a:r>
          </a:p>
        </p:txBody>
      </p:sp>
      <p:sp>
        <p:nvSpPr>
          <p:cNvPr id="14363" name="Rectangle 37"/>
          <p:cNvSpPr>
            <a:spLocks noChangeArrowheads="1"/>
          </p:cNvSpPr>
          <p:nvPr/>
        </p:nvSpPr>
        <p:spPr bwMode="auto">
          <a:xfrm>
            <a:off x="4638675" y="1547813"/>
            <a:ext cx="625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ea typeface="Times New Roman (Hebrew)"/>
                <a:cs typeface="Times New Roman (Hebrew)"/>
              </a:rPr>
              <a:t>1.55</a:t>
            </a:r>
          </a:p>
        </p:txBody>
      </p:sp>
      <p:sp>
        <p:nvSpPr>
          <p:cNvPr id="14364" name="Rectangle 38"/>
          <p:cNvSpPr>
            <a:spLocks noChangeArrowheads="1"/>
          </p:cNvSpPr>
          <p:nvPr/>
        </p:nvSpPr>
        <p:spPr bwMode="auto">
          <a:xfrm>
            <a:off x="5575300" y="2157413"/>
            <a:ext cx="625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ea typeface="Times New Roman (Hebrew)"/>
                <a:cs typeface="Times New Roman (Hebrew)"/>
              </a:rPr>
              <a:t>1.24</a:t>
            </a:r>
          </a:p>
        </p:txBody>
      </p:sp>
      <p:sp>
        <p:nvSpPr>
          <p:cNvPr id="14365" name="Rectangle 39"/>
          <p:cNvSpPr>
            <a:spLocks noChangeArrowheads="1"/>
          </p:cNvSpPr>
          <p:nvPr/>
        </p:nvSpPr>
        <p:spPr bwMode="auto">
          <a:xfrm>
            <a:off x="6677025" y="267176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ea typeface="Times New Roman (Hebrew)"/>
                <a:cs typeface="Times New Roman (Hebrew)"/>
              </a:rPr>
              <a:t>1</a:t>
            </a:r>
          </a:p>
        </p:txBody>
      </p:sp>
      <p:sp>
        <p:nvSpPr>
          <p:cNvPr id="14366" name="Rectangle 40"/>
          <p:cNvSpPr>
            <a:spLocks noChangeArrowheads="1"/>
          </p:cNvSpPr>
          <p:nvPr/>
        </p:nvSpPr>
        <p:spPr bwMode="auto">
          <a:xfrm>
            <a:off x="7461250" y="2163763"/>
            <a:ext cx="625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ea typeface="Times New Roman (Hebrew)"/>
                <a:cs typeface="Times New Roman (Hebrew)"/>
              </a:rPr>
              <a:t>1.25</a:t>
            </a:r>
          </a:p>
        </p:txBody>
      </p:sp>
      <p:sp>
        <p:nvSpPr>
          <p:cNvPr id="14367" name="Rectangle 41"/>
          <p:cNvSpPr>
            <a:spLocks noChangeArrowheads="1"/>
          </p:cNvSpPr>
          <p:nvPr/>
        </p:nvSpPr>
        <p:spPr bwMode="auto">
          <a:xfrm>
            <a:off x="4406901" y="6403975"/>
            <a:ext cx="473710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dirty="0">
                <a:ea typeface="Times New Roman (Hebrew)"/>
                <a:cs typeface="Times New Roman (Hebrew)"/>
              </a:rPr>
              <a:t>Foley et al </a:t>
            </a:r>
            <a:r>
              <a:rPr lang="en-US" altLang="en-US" sz="1800" i="1" dirty="0">
                <a:ea typeface="Times New Roman (Hebrew)"/>
                <a:cs typeface="Times New Roman (Hebrew)"/>
              </a:rPr>
              <a:t>Am J Kidney Dis</a:t>
            </a:r>
            <a:r>
              <a:rPr lang="en-US" altLang="en-US" sz="1800" dirty="0">
                <a:ea typeface="Times New Roman (Hebrew)"/>
                <a:cs typeface="Times New Roman (Hebrew)"/>
              </a:rPr>
              <a:t> 2014; </a:t>
            </a:r>
            <a:r>
              <a:rPr lang="en-GB" altLang="en-US" sz="1800" dirty="0">
                <a:ea typeface="Times New Roman (Hebrew)"/>
                <a:cs typeface="Times New Roman (Hebrew)"/>
              </a:rPr>
              <a:t>28: 53-61</a:t>
            </a:r>
            <a:r>
              <a:rPr lang="en-GB" altLang="en-US" sz="2400" dirty="0"/>
              <a:t> </a:t>
            </a:r>
            <a:r>
              <a:rPr lang="en-US" altLang="en-US" sz="1800" i="1" dirty="0">
                <a:solidFill>
                  <a:schemeClr val="bg1"/>
                </a:solidFill>
                <a:ea typeface="Times New Roman (Hebrew)"/>
                <a:cs typeface="Times New Roman (Hebrew)"/>
              </a:rPr>
              <a:t>.</a:t>
            </a:r>
          </a:p>
        </p:txBody>
      </p:sp>
      <p:sp>
        <p:nvSpPr>
          <p:cNvPr id="14368" name="Rectangle 42"/>
          <p:cNvSpPr>
            <a:spLocks noChangeArrowheads="1"/>
          </p:cNvSpPr>
          <p:nvPr/>
        </p:nvSpPr>
        <p:spPr bwMode="auto">
          <a:xfrm rot="-5400000">
            <a:off x="779462" y="2871788"/>
            <a:ext cx="1565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2000">
                <a:ea typeface="Times New Roman (Hebrew)"/>
                <a:cs typeface="Times New Roman (Hebrew)"/>
              </a:rPr>
              <a:t>Relative risk</a:t>
            </a:r>
          </a:p>
        </p:txBody>
      </p:sp>
      <p:sp>
        <p:nvSpPr>
          <p:cNvPr id="14369" name="Text Box 43"/>
          <p:cNvSpPr txBox="1">
            <a:spLocks noChangeArrowheads="1"/>
          </p:cNvSpPr>
          <p:nvPr/>
        </p:nvSpPr>
        <p:spPr bwMode="auto">
          <a:xfrm>
            <a:off x="203946" y="5320049"/>
            <a:ext cx="4881657" cy="147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a:spcBef>
                <a:spcPct val="50000"/>
              </a:spcBef>
              <a:buClr>
                <a:srgbClr val="CC0C27"/>
              </a:buClr>
              <a:buSzPct val="80000"/>
              <a:buFont typeface="Wingdings" panose="05000000000000000000" pitchFamily="2" charset="2"/>
              <a:buNone/>
            </a:pPr>
            <a:r>
              <a:rPr lang="de-CH" altLang="en-US" sz="1800" dirty="0"/>
              <a:t>CLVH = concentric left ventricular hypertrophy</a:t>
            </a:r>
            <a:br>
              <a:rPr lang="de-CH" altLang="en-US" sz="1800" dirty="0"/>
            </a:br>
            <a:r>
              <a:rPr lang="de-CH" altLang="en-US" sz="1800" dirty="0"/>
              <a:t>LV Dil = left ventricular dilatation </a:t>
            </a:r>
            <a:br>
              <a:rPr lang="de-CH" altLang="en-US" sz="1800" dirty="0"/>
            </a:br>
            <a:r>
              <a:rPr lang="de-CH" altLang="en-US" sz="1800" dirty="0"/>
              <a:t>SDF = systolic dysfunction</a:t>
            </a:r>
            <a:br>
              <a:rPr lang="de-CH" altLang="en-US" sz="1800" dirty="0"/>
            </a:br>
            <a:r>
              <a:rPr lang="de-CH" altLang="en-US" sz="1800" dirty="0"/>
              <a:t>CCF = chronic cardiac failure</a:t>
            </a:r>
            <a:br>
              <a:rPr lang="de-CH" altLang="en-US" sz="1800" dirty="0"/>
            </a:br>
            <a:r>
              <a:rPr lang="de-CH" altLang="en-US" sz="1800" dirty="0"/>
              <a:t>IHD = ischaemic heart disease</a:t>
            </a:r>
            <a:endParaRPr lang="en-GB" altLang="en-US" sz="1800" dirty="0"/>
          </a:p>
        </p:txBody>
      </p:sp>
    </p:spTree>
    <p:extLst>
      <p:ext uri="{BB962C8B-B14F-4D97-AF65-F5344CB8AC3E}">
        <p14:creationId xmlns:p14="http://schemas.microsoft.com/office/powerpoint/2010/main" val="20229497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40" y="356910"/>
            <a:ext cx="8187109" cy="6107378"/>
          </a:xfrm>
          <a:prstGeom prst="rect">
            <a:avLst/>
          </a:prstGeom>
        </p:spPr>
      </p:pic>
    </p:spTree>
    <p:extLst>
      <p:ext uri="{BB962C8B-B14F-4D97-AF65-F5344CB8AC3E}">
        <p14:creationId xmlns:p14="http://schemas.microsoft.com/office/powerpoint/2010/main" val="304608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14" y="428357"/>
            <a:ext cx="8506186" cy="6309015"/>
          </a:xfrm>
          <a:prstGeom prst="rect">
            <a:avLst/>
          </a:prstGeom>
        </p:spPr>
      </p:pic>
    </p:spTree>
    <p:extLst>
      <p:ext uri="{BB962C8B-B14F-4D97-AF65-F5344CB8AC3E}">
        <p14:creationId xmlns:p14="http://schemas.microsoft.com/office/powerpoint/2010/main" val="87914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ln w="9525"/>
        </p:spPr>
        <p:txBody>
          <a:bodyPr>
            <a:normAutofit/>
          </a:bodyPr>
          <a:lstStyle/>
          <a:p>
            <a:pPr>
              <a:buClr>
                <a:srgbClr val="FF0000"/>
              </a:buClr>
            </a:pPr>
            <a:r>
              <a:rPr lang="en-US" altLang="ar-EG" sz="2800" dirty="0" smtClean="0">
                <a:latin typeface="Times New Roman" pitchFamily="18" charset="0"/>
              </a:rPr>
              <a:t>Worsening of HTN</a:t>
            </a:r>
          </a:p>
          <a:p>
            <a:pPr>
              <a:buClr>
                <a:srgbClr val="FF0000"/>
              </a:buClr>
            </a:pPr>
            <a:r>
              <a:rPr lang="en-US" altLang="ar-EG" sz="2800" dirty="0" smtClean="0">
                <a:latin typeface="Times New Roman" pitchFamily="18" charset="0"/>
              </a:rPr>
              <a:t>Seizure </a:t>
            </a:r>
          </a:p>
          <a:p>
            <a:pPr>
              <a:buClr>
                <a:srgbClr val="FF0000"/>
              </a:buClr>
            </a:pPr>
            <a:r>
              <a:rPr lang="en-US" altLang="ar-EG" sz="2800" dirty="0" smtClean="0">
                <a:latin typeface="Times New Roman" pitchFamily="18" charset="0"/>
              </a:rPr>
              <a:t>Increased blood clotting</a:t>
            </a:r>
          </a:p>
          <a:p>
            <a:pPr>
              <a:buClr>
                <a:srgbClr val="FF0000"/>
              </a:buClr>
            </a:pPr>
            <a:r>
              <a:rPr lang="en-US" altLang="ar-EG" sz="2800" dirty="0" smtClean="0">
                <a:latin typeface="Times New Roman" pitchFamily="18" charset="0"/>
              </a:rPr>
              <a:t>Slight decrease of </a:t>
            </a:r>
            <a:r>
              <a:rPr lang="en-US" altLang="ar-EG" sz="2800" dirty="0" err="1" smtClean="0">
                <a:latin typeface="Times New Roman" pitchFamily="18" charset="0"/>
              </a:rPr>
              <a:t>Kt</a:t>
            </a:r>
            <a:r>
              <a:rPr lang="en-US" altLang="ar-EG" sz="2800" dirty="0" smtClean="0">
                <a:latin typeface="Times New Roman" pitchFamily="18" charset="0"/>
              </a:rPr>
              <a:t>/ V </a:t>
            </a:r>
          </a:p>
          <a:p>
            <a:pPr>
              <a:buClr>
                <a:srgbClr val="FF0000"/>
              </a:buClr>
            </a:pPr>
            <a:r>
              <a:rPr lang="en-US" altLang="ar-EG" sz="2800" dirty="0" smtClean="0">
                <a:latin typeface="Times New Roman" pitchFamily="18" charset="0"/>
              </a:rPr>
              <a:t>Impaired phosphorus balance </a:t>
            </a:r>
          </a:p>
          <a:p>
            <a:pPr>
              <a:buClr>
                <a:srgbClr val="FF0000"/>
              </a:buClr>
            </a:pPr>
            <a:r>
              <a:rPr lang="en-US" altLang="ar-EG" sz="2800" dirty="0" smtClean="0">
                <a:latin typeface="Times New Roman" pitchFamily="18" charset="0"/>
              </a:rPr>
              <a:t>Hyperkalemia</a:t>
            </a:r>
          </a:p>
          <a:p>
            <a:pPr>
              <a:buClr>
                <a:srgbClr val="FF0000"/>
              </a:buClr>
            </a:pPr>
            <a:r>
              <a:rPr lang="en-US" altLang="ar-EG" sz="2800" dirty="0" smtClean="0">
                <a:latin typeface="Times New Roman" pitchFamily="18" charset="0"/>
              </a:rPr>
              <a:t>Expensive</a:t>
            </a:r>
          </a:p>
          <a:p>
            <a:pPr>
              <a:buClr>
                <a:srgbClr val="FF0000"/>
              </a:buClr>
            </a:pPr>
            <a:r>
              <a:rPr lang="en-US" altLang="ar-EG" sz="2800" dirty="0" smtClean="0">
                <a:latin typeface="Times New Roman" pitchFamily="18" charset="0"/>
              </a:rPr>
              <a:t>Pure Red cell aplasia  (PRCA)</a:t>
            </a:r>
            <a:endParaRPr lang="en-US" altLang="ar-EG" sz="2800" dirty="0" smtClean="0"/>
          </a:p>
        </p:txBody>
      </p:sp>
      <p:sp>
        <p:nvSpPr>
          <p:cNvPr id="3" name="Title 2"/>
          <p:cNvSpPr>
            <a:spLocks noGrp="1"/>
          </p:cNvSpPr>
          <p:nvPr>
            <p:ph type="title"/>
          </p:nvPr>
        </p:nvSpPr>
        <p:spPr/>
        <p:txBody>
          <a:bodyPr/>
          <a:lstStyle/>
          <a:p>
            <a:pPr algn="ctr" rtl="0">
              <a:defRPr/>
            </a:pPr>
            <a:r>
              <a:rPr lang="en-US" sz="3600" dirty="0">
                <a:solidFill>
                  <a:srgbClr val="FF0000"/>
                </a:solidFill>
                <a:latin typeface="Verdana" pitchFamily="34" charset="0"/>
                <a:ea typeface="Verdana" pitchFamily="34" charset="0"/>
                <a:cs typeface="Verdana" pitchFamily="34" charset="0"/>
              </a:rPr>
              <a:t>Adverse </a:t>
            </a:r>
            <a:r>
              <a:rPr lang="en-US" sz="3600" dirty="0" smtClean="0">
                <a:solidFill>
                  <a:srgbClr val="FF0000"/>
                </a:solidFill>
                <a:latin typeface="Verdana" pitchFamily="34" charset="0"/>
                <a:ea typeface="Verdana" pitchFamily="34" charset="0"/>
                <a:cs typeface="Verdana" pitchFamily="34" charset="0"/>
              </a:rPr>
              <a:t>Effects </a:t>
            </a:r>
            <a:r>
              <a:rPr lang="en-US" sz="3600" dirty="0">
                <a:solidFill>
                  <a:srgbClr val="FF0000"/>
                </a:solidFill>
                <a:latin typeface="Verdana" pitchFamily="34" charset="0"/>
                <a:ea typeface="Verdana" pitchFamily="34" charset="0"/>
                <a:cs typeface="Verdana" pitchFamily="34" charset="0"/>
              </a:rPr>
              <a:t>of ESA </a:t>
            </a:r>
            <a:r>
              <a:rPr lang="en-US" sz="3600" dirty="0" smtClean="0">
                <a:solidFill>
                  <a:srgbClr val="FF0000"/>
                </a:solidFill>
                <a:latin typeface="Verdana" pitchFamily="34" charset="0"/>
                <a:ea typeface="Verdana" pitchFamily="34" charset="0"/>
                <a:cs typeface="Verdana" pitchFamily="34" charset="0"/>
              </a:rPr>
              <a:t>Therapy</a:t>
            </a:r>
            <a:endParaRPr lang="en-US" dirty="0">
              <a:solidFill>
                <a:srgbClr val="FF0000"/>
              </a:solidFill>
            </a:endParaRPr>
          </a:p>
        </p:txBody>
      </p:sp>
    </p:spTree>
    <p:extLst>
      <p:ext uri="{BB962C8B-B14F-4D97-AF65-F5344CB8AC3E}">
        <p14:creationId xmlns:p14="http://schemas.microsoft.com/office/powerpoint/2010/main" val="203972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US" altLang="ar-EG" sz="3600" b="1" dirty="0" err="1">
                <a:solidFill>
                  <a:srgbClr val="FF0000"/>
                </a:solidFill>
                <a:latin typeface="Arial Black" panose="020B0A04020102020204" pitchFamily="34" charset="0"/>
              </a:rPr>
              <a:t>Hyporesponsiveness</a:t>
            </a:r>
            <a:r>
              <a:rPr lang="en-US" altLang="ar-EG" sz="3600" b="1" dirty="0">
                <a:solidFill>
                  <a:srgbClr val="FF0000"/>
                </a:solidFill>
                <a:latin typeface="Arial Black" panose="020B0A04020102020204" pitchFamily="34" charset="0"/>
              </a:rPr>
              <a:t> to ESA</a:t>
            </a:r>
          </a:p>
        </p:txBody>
      </p:sp>
      <p:sp>
        <p:nvSpPr>
          <p:cNvPr id="65539" name="Rectangle 3"/>
          <p:cNvSpPr>
            <a:spLocks noGrp="1" noChangeArrowheads="1"/>
          </p:cNvSpPr>
          <p:nvPr>
            <p:ph type="body" idx="1"/>
          </p:nvPr>
        </p:nvSpPr>
        <p:spPr>
          <a:xfrm>
            <a:off x="457200" y="1981200"/>
            <a:ext cx="7540171" cy="4114800"/>
          </a:xfrm>
        </p:spPr>
        <p:txBody>
          <a:bodyPr>
            <a:normAutofit lnSpcReduction="10000"/>
          </a:bodyPr>
          <a:lstStyle/>
          <a:p>
            <a:pPr>
              <a:lnSpc>
                <a:spcPct val="80000"/>
              </a:lnSpc>
            </a:pPr>
            <a:r>
              <a:rPr lang="en-US" altLang="ar-EG" sz="2800" b="1" u="sng" dirty="0">
                <a:solidFill>
                  <a:srgbClr val="FF6600"/>
                </a:solidFill>
              </a:rPr>
              <a:t>Inflammation (ferritin, CRP)</a:t>
            </a:r>
          </a:p>
          <a:p>
            <a:pPr>
              <a:lnSpc>
                <a:spcPct val="80000"/>
              </a:lnSpc>
            </a:pPr>
            <a:r>
              <a:rPr lang="en-US" altLang="ar-EG" sz="2800" b="1" u="sng" dirty="0">
                <a:solidFill>
                  <a:srgbClr val="FF6600"/>
                </a:solidFill>
              </a:rPr>
              <a:t>Iron deficiency</a:t>
            </a:r>
          </a:p>
          <a:p>
            <a:pPr>
              <a:lnSpc>
                <a:spcPct val="80000"/>
              </a:lnSpc>
            </a:pPr>
            <a:r>
              <a:rPr lang="en-US" altLang="ar-EG" sz="2800" b="1" u="sng" dirty="0">
                <a:solidFill>
                  <a:srgbClr val="FF6600"/>
                </a:solidFill>
              </a:rPr>
              <a:t>Under-</a:t>
            </a:r>
            <a:r>
              <a:rPr lang="en-US" altLang="ar-EG" sz="2800" b="1" u="sng" dirty="0" err="1">
                <a:solidFill>
                  <a:srgbClr val="FF6600"/>
                </a:solidFill>
              </a:rPr>
              <a:t>dialyis</a:t>
            </a:r>
            <a:endParaRPr lang="en-US" altLang="ar-EG" sz="2800" b="1" u="sng" dirty="0">
              <a:solidFill>
                <a:srgbClr val="FF6600"/>
              </a:solidFill>
            </a:endParaRPr>
          </a:p>
          <a:p>
            <a:pPr>
              <a:lnSpc>
                <a:spcPct val="80000"/>
              </a:lnSpc>
            </a:pPr>
            <a:r>
              <a:rPr lang="en-US" altLang="ar-EG" sz="2800" dirty="0"/>
              <a:t>Blood loss</a:t>
            </a:r>
          </a:p>
          <a:p>
            <a:pPr>
              <a:lnSpc>
                <a:spcPct val="80000"/>
              </a:lnSpc>
            </a:pPr>
            <a:r>
              <a:rPr lang="en-US" altLang="ar-EG" sz="2800" dirty="0"/>
              <a:t>Malignancy, myeloma</a:t>
            </a:r>
          </a:p>
          <a:p>
            <a:pPr>
              <a:lnSpc>
                <a:spcPct val="80000"/>
              </a:lnSpc>
            </a:pPr>
            <a:r>
              <a:rPr lang="en-US" altLang="ar-EG" sz="2800" dirty="0"/>
              <a:t>Drugs</a:t>
            </a:r>
          </a:p>
          <a:p>
            <a:pPr>
              <a:lnSpc>
                <a:spcPct val="80000"/>
              </a:lnSpc>
            </a:pPr>
            <a:r>
              <a:rPr lang="en-US" altLang="ar-EG" sz="2800" dirty="0"/>
              <a:t>Hematological disease</a:t>
            </a:r>
          </a:p>
          <a:p>
            <a:pPr>
              <a:lnSpc>
                <a:spcPct val="80000"/>
              </a:lnSpc>
            </a:pPr>
            <a:r>
              <a:rPr lang="en-US" altLang="ar-EG" sz="2800" dirty="0"/>
              <a:t>?hyperparathyroidism</a:t>
            </a:r>
          </a:p>
          <a:p>
            <a:pPr>
              <a:lnSpc>
                <a:spcPct val="80000"/>
              </a:lnSpc>
            </a:pPr>
            <a:r>
              <a:rPr lang="en-US" altLang="ar-EG" sz="2800" dirty="0"/>
              <a:t>Nutritional</a:t>
            </a:r>
          </a:p>
          <a:p>
            <a:pPr>
              <a:lnSpc>
                <a:spcPct val="80000"/>
              </a:lnSpc>
            </a:pPr>
            <a:r>
              <a:rPr lang="en-US" altLang="ar-EG" sz="2800" dirty="0"/>
              <a:t>Aluminum</a:t>
            </a:r>
          </a:p>
        </p:txBody>
      </p:sp>
    </p:spTree>
    <p:extLst>
      <p:ext uri="{BB962C8B-B14F-4D97-AF65-F5344CB8AC3E}">
        <p14:creationId xmlns:p14="http://schemas.microsoft.com/office/powerpoint/2010/main" val="1133770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05" y="691644"/>
            <a:ext cx="7960227" cy="4877883"/>
          </a:xfrm>
          <a:prstGeom prst="rect">
            <a:avLst/>
          </a:prstGeom>
        </p:spPr>
      </p:pic>
    </p:spTree>
    <p:extLst>
      <p:ext uri="{BB962C8B-B14F-4D97-AF65-F5344CB8AC3E}">
        <p14:creationId xmlns:p14="http://schemas.microsoft.com/office/powerpoint/2010/main" val="3947346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8000" dirty="0" smtClean="0">
                <a:solidFill>
                  <a:schemeClr val="accent4">
                    <a:lumMod val="50000"/>
                  </a:schemeClr>
                </a:solidFill>
                <a:latin typeface="Algerian" panose="04020705040A02060702" pitchFamily="82" charset="0"/>
              </a:rPr>
              <a:t>THANK YOU</a:t>
            </a:r>
            <a:endParaRPr lang="ar-EG" sz="8000" dirty="0">
              <a:solidFill>
                <a:schemeClr val="accent4">
                  <a:lumMod val="50000"/>
                </a:schemeClr>
              </a:solidFill>
              <a:latin typeface="Algerian" panose="04020705040A02060702" pitchFamily="82" charset="0"/>
            </a:endParaRPr>
          </a:p>
        </p:txBody>
      </p:sp>
      <p:pic>
        <p:nvPicPr>
          <p:cNvPr id="6" name="Picture 5" descr="C:\Documents and Settings\user\Desktop\images.jpg"/>
          <p:cNvPicPr>
            <a:picLocks noChangeAspect="1" noChangeArrowheads="1"/>
          </p:cNvPicPr>
          <p:nvPr/>
        </p:nvPicPr>
        <p:blipFill>
          <a:blip r:embed="rId2" cstate="print"/>
          <a:srcRect/>
          <a:stretch>
            <a:fillRect/>
          </a:stretch>
        </p:blipFill>
        <p:spPr bwMode="auto">
          <a:xfrm rot="19172155">
            <a:off x="2608725" y="2613837"/>
            <a:ext cx="6245088" cy="2686804"/>
          </a:xfrm>
          <a:prstGeom prst="rect">
            <a:avLst/>
          </a:prstGeom>
          <a:noFill/>
          <a:ln w="57150">
            <a:solidFill>
              <a:schemeClr val="tx1"/>
            </a:solidFill>
          </a:ln>
        </p:spPr>
      </p:pic>
    </p:spTree>
    <p:extLst>
      <p:ext uri="{BB962C8B-B14F-4D97-AF65-F5344CB8AC3E}">
        <p14:creationId xmlns:p14="http://schemas.microsoft.com/office/powerpoint/2010/main" val="396884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5760"/>
            <a:ext cx="7732340" cy="548640"/>
          </a:xfrm>
        </p:spPr>
        <p:txBody>
          <a:bodyPr>
            <a:normAutofit/>
          </a:bodyPr>
          <a:lstStyle/>
          <a:p>
            <a:pPr rtl="0"/>
            <a:r>
              <a:rPr lang="en-US" b="1" dirty="0">
                <a:solidFill>
                  <a:srgbClr val="002060"/>
                </a:solidFill>
              </a:rPr>
              <a:t>Other effects of anemia in </a:t>
            </a:r>
            <a:r>
              <a:rPr lang="en-US" b="1" dirty="0" err="1">
                <a:solidFill>
                  <a:srgbClr val="002060"/>
                </a:solidFill>
              </a:rPr>
              <a:t>ckd</a:t>
            </a:r>
            <a:endParaRPr lang="en-US" b="1" dirty="0">
              <a:solidFill>
                <a:srgbClr val="002060"/>
              </a:solidFill>
            </a:endParaRPr>
          </a:p>
        </p:txBody>
      </p:sp>
      <p:sp>
        <p:nvSpPr>
          <p:cNvPr id="3" name="Content Placeholder 2"/>
          <p:cNvSpPr>
            <a:spLocks noGrp="1"/>
          </p:cNvSpPr>
          <p:nvPr>
            <p:ph idx="1"/>
          </p:nvPr>
        </p:nvSpPr>
        <p:spPr/>
        <p:txBody>
          <a:bodyPr>
            <a:normAutofit/>
          </a:bodyPr>
          <a:lstStyle/>
          <a:p>
            <a:pPr algn="l" rtl="0">
              <a:buFont typeface="Arial" panose="020B0604020202020204" pitchFamily="34" charset="0"/>
              <a:buChar char="•"/>
            </a:pPr>
            <a:r>
              <a:rPr lang="en-US" sz="2400" dirty="0"/>
              <a:t>Acceleration of progression of  kidney disease by oxygen deprivation.</a:t>
            </a:r>
          </a:p>
          <a:p>
            <a:pPr algn="l" rtl="0">
              <a:buFont typeface="Arial" panose="020B0604020202020204" pitchFamily="34" charset="0"/>
              <a:buChar char="•"/>
            </a:pPr>
            <a:endParaRPr lang="en-US" sz="2400" dirty="0"/>
          </a:p>
          <a:p>
            <a:pPr algn="l" rtl="0">
              <a:buFont typeface="Arial" panose="020B0604020202020204" pitchFamily="34" charset="0"/>
              <a:buChar char="•"/>
            </a:pPr>
            <a:r>
              <a:rPr lang="en-US" sz="2400" dirty="0"/>
              <a:t>Increased risk of </a:t>
            </a:r>
            <a:r>
              <a:rPr lang="en-US" sz="2400" dirty="0" err="1"/>
              <a:t>bacteremia</a:t>
            </a:r>
            <a:r>
              <a:rPr lang="en-US" sz="2400" dirty="0"/>
              <a:t> (11% increased risk for every 1g/dl fall in </a:t>
            </a:r>
            <a:r>
              <a:rPr lang="en-US" sz="2400" dirty="0" err="1"/>
              <a:t>Hb</a:t>
            </a:r>
            <a:r>
              <a:rPr lang="en-US" sz="2400" dirty="0"/>
              <a:t>)</a:t>
            </a:r>
          </a:p>
          <a:p>
            <a:pPr algn="l" rtl="0">
              <a:buFont typeface="Arial" panose="020B0604020202020204" pitchFamily="34" charset="0"/>
              <a:buChar char="•"/>
            </a:pPr>
            <a:endParaRPr lang="en-US" sz="2400" dirty="0"/>
          </a:p>
          <a:p>
            <a:pPr algn="l" rtl="0">
              <a:buFont typeface="Arial" panose="020B0604020202020204" pitchFamily="34" charset="0"/>
              <a:buChar char="•"/>
            </a:pPr>
            <a:r>
              <a:rPr lang="en-US" sz="2400" dirty="0"/>
              <a:t>Detrimental effects on brain and cognitive functions. </a:t>
            </a:r>
          </a:p>
        </p:txBody>
      </p:sp>
    </p:spTree>
    <p:extLst>
      <p:ext uri="{BB962C8B-B14F-4D97-AF65-F5344CB8AC3E}">
        <p14:creationId xmlns:p14="http://schemas.microsoft.com/office/powerpoint/2010/main" val="2765495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269"/>
            <a:ext cx="5904656"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0"/>
            <a:r>
              <a:rPr lang="en-US" sz="4000" b="1" dirty="0" smtClean="0">
                <a:effectLst>
                  <a:outerShdw blurRad="38100" dist="38100" dir="2700000" algn="tl">
                    <a:srgbClr val="000000">
                      <a:alpha val="43137"/>
                    </a:srgbClr>
                  </a:outerShdw>
                </a:effectLst>
              </a:rPr>
              <a:t>Benefits of anemia Control</a:t>
            </a:r>
            <a:endParaRPr lang="en-US" sz="4000" b="1" dirty="0">
              <a:effectLst>
                <a:outerShdw blurRad="38100" dist="38100" dir="2700000" algn="tl">
                  <a:srgbClr val="000000">
                    <a:alpha val="43137"/>
                  </a:srgbClr>
                </a:outerShdw>
              </a:effectLst>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0"/>
            <a:ext cx="9144000" cy="3361538"/>
          </a:xfrm>
        </p:spPr>
      </p:pic>
    </p:spTree>
    <p:extLst>
      <p:ext uri="{BB962C8B-B14F-4D97-AF65-F5344CB8AC3E}">
        <p14:creationId xmlns:p14="http://schemas.microsoft.com/office/powerpoint/2010/main" val="58869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5122" name="Picture 2" descr="C:\Users\compumark\Desktop\causes of an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01" y="556931"/>
            <a:ext cx="7511096" cy="5653369"/>
          </a:xfrm>
          <a:prstGeom prst="rect">
            <a:avLst/>
          </a:prstGeom>
        </p:spPr>
      </p:pic>
    </p:spTree>
    <p:extLst>
      <p:ext uri="{BB962C8B-B14F-4D97-AF65-F5344CB8AC3E}">
        <p14:creationId xmlns:p14="http://schemas.microsoft.com/office/powerpoint/2010/main" val="337423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30" y="547431"/>
            <a:ext cx="7982320" cy="5527326"/>
          </a:xfrm>
          <a:prstGeom prst="rect">
            <a:avLst/>
          </a:prstGeom>
        </p:spPr>
      </p:pic>
    </p:spTree>
    <p:extLst>
      <p:ext uri="{BB962C8B-B14F-4D97-AF65-F5344CB8AC3E}">
        <p14:creationId xmlns:p14="http://schemas.microsoft.com/office/powerpoint/2010/main" val="364356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70" y="504541"/>
            <a:ext cx="7606080" cy="5859295"/>
          </a:xfrm>
          <a:prstGeom prst="rect">
            <a:avLst/>
          </a:prstGeom>
        </p:spPr>
      </p:pic>
    </p:spTree>
    <p:extLst>
      <p:ext uri="{BB962C8B-B14F-4D97-AF65-F5344CB8AC3E}">
        <p14:creationId xmlns:p14="http://schemas.microsoft.com/office/powerpoint/2010/main" val="419672602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ngl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Textured">
  <a:themeElements>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xtured">
  <a:themeElements>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1929</Words>
  <Application>Microsoft Office PowerPoint</Application>
  <PresentationFormat>On-screen Show (4:3)</PresentationFormat>
  <Paragraphs>278</Paragraphs>
  <Slides>35</Slides>
  <Notes>7</Notes>
  <HiddenSlides>1</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Angles</vt:lpstr>
      <vt:lpstr>Textured</vt:lpstr>
      <vt:lpstr>1_Textured</vt:lpstr>
      <vt:lpstr>anemia management in the elderly ckd patients</vt:lpstr>
      <vt:lpstr>PowerPoint Presentation</vt:lpstr>
      <vt:lpstr>Effect of 1 g/dL fall in Hb</vt:lpstr>
      <vt:lpstr>Other effects of anemia in 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In patients with CKD early and complete correction of anaemia did not reduce the risk of CV events</vt:lpstr>
      <vt:lpstr>CHOIR: The use of a high target Hb level was associated with increased cardiovascular risk</vt:lpstr>
      <vt:lpstr>The TREAT study </vt:lpstr>
      <vt:lpstr>More time spent &lt;11 g/dL was associated with increased risk of hospitalization and mortality</vt:lpstr>
      <vt:lpstr>PowerPoint Presentation</vt:lpstr>
      <vt:lpstr>Summary, target</vt:lpstr>
      <vt:lpstr>Managing Iron Needs</vt:lpstr>
      <vt:lpstr>Diagnosing iron deficiency</vt:lpstr>
      <vt:lpstr>Diagnosing iron deficiency</vt:lpstr>
      <vt:lpstr>“Targets” of iron repletion</vt:lpstr>
      <vt:lpstr>PowerPoint Presentation</vt:lpstr>
      <vt:lpstr>PowerPoint Presentation</vt:lpstr>
      <vt:lpstr>PowerPoint Presentation</vt:lpstr>
      <vt:lpstr>PowerPoint Presentation</vt:lpstr>
      <vt:lpstr>PowerPoint Presentation</vt:lpstr>
      <vt:lpstr>Adverse Effects of ESA Therapy</vt:lpstr>
      <vt:lpstr>Hyporesponsiveness to ESA</vt:lpstr>
      <vt:lpstr>PowerPoint Presentation</vt:lpstr>
      <vt:lpstr>THANK YOU</vt:lpstr>
    </vt:vector>
  </TitlesOfParts>
  <Company>TEAM 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 28</dc:creator>
  <cp:lastModifiedBy>compumark</cp:lastModifiedBy>
  <cp:revision>13</cp:revision>
  <dcterms:created xsi:type="dcterms:W3CDTF">2017-10-12T12:18:57Z</dcterms:created>
  <dcterms:modified xsi:type="dcterms:W3CDTF">2017-10-18T21:51:18Z</dcterms:modified>
</cp:coreProperties>
</file>